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2"/>
  </p:notesMasterIdLst>
  <p:sldIdLst>
    <p:sldId id="272" r:id="rId6"/>
    <p:sldId id="279" r:id="rId7"/>
    <p:sldId id="286" r:id="rId8"/>
    <p:sldId id="349" r:id="rId9"/>
    <p:sldId id="280" r:id="rId10"/>
    <p:sldId id="350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E62B98-FEE6-E74B-2551-3372DC154186}" name="Francesca Marzullo" initials="FM" userId="S::Francesca.Marzullo@livingstreets.org.uk::30ff084c-1b57-42e3-ae4c-f04756707d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Cara-Collins" initials="NC" lastIdx="0" clrIdx="0">
    <p:extLst>
      <p:ext uri="{19B8F6BF-5375-455C-9EA6-DF929625EA0E}">
        <p15:presenceInfo xmlns:p15="http://schemas.microsoft.com/office/powerpoint/2012/main" userId="S::nina.cara-collins@livingstreets.org.uk::32cd05e3-20df-4679-99c7-2f331d1350ff" providerId="AD"/>
      </p:ext>
    </p:extLst>
  </p:cmAuthor>
  <p:cmAuthor id="2" name="Jennifer Wiles" initials="JW" lastIdx="0" clrIdx="1">
    <p:extLst>
      <p:ext uri="{19B8F6BF-5375-455C-9EA6-DF929625EA0E}">
        <p15:presenceInfo xmlns:p15="http://schemas.microsoft.com/office/powerpoint/2012/main" userId="S::jennifer.wiles@livingstreets.org.uk::e3d7a296-a7a7-4b3c-97df-4699a3732eb9" providerId="AD"/>
      </p:ext>
    </p:extLst>
  </p:cmAuthor>
  <p:cmAuthor id="3" name="Francesca Marzullo" initials="FM" lastIdx="0" clrIdx="2">
    <p:extLst>
      <p:ext uri="{19B8F6BF-5375-455C-9EA6-DF929625EA0E}">
        <p15:presenceInfo xmlns:p15="http://schemas.microsoft.com/office/powerpoint/2012/main" userId="S::Francesca.Marzullo@livingstreets.org.uk::30ff084c-1b57-42e3-ae4c-f04756707da0" providerId="AD"/>
      </p:ext>
    </p:extLst>
  </p:cmAuthor>
  <p:cmAuthor id="4" name="Rachel Hazell" initials="RH" lastIdx="0" clrIdx="3">
    <p:extLst>
      <p:ext uri="{19B8F6BF-5375-455C-9EA6-DF929625EA0E}">
        <p15:presenceInfo xmlns:p15="http://schemas.microsoft.com/office/powerpoint/2012/main" userId="S::Rachel.Hazell@livingstreets.org.uk::e322d35f-e1b2-418a-8fec-08aa42318d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721"/>
    <a:srgbClr val="DF1995"/>
    <a:srgbClr val="D1338A"/>
    <a:srgbClr val="FFDC00"/>
    <a:srgbClr val="A7D500"/>
    <a:srgbClr val="F3922A"/>
    <a:srgbClr val="F29224"/>
    <a:srgbClr val="FF8F1C"/>
    <a:srgbClr val="E1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93CCD-D456-4281-9F1C-B81172BAF958}" v="4" dt="2023-06-02T07:32:30.606"/>
    <p1510:client id="{C3B9B4A3-9DDD-4BD8-B82F-231ADF1C4BD5}" v="156" dt="2023-06-01T12:49:10.356"/>
    <p1510:client id="{EBBF4E4A-3137-441C-A0AA-A1AAE5C341E3}" v="59" dt="2023-06-01T16:33:49.8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79155" autoAdjust="0"/>
  </p:normalViewPr>
  <p:slideViewPr>
    <p:cSldViewPr snapToGrid="0">
      <p:cViewPr varScale="1">
        <p:scale>
          <a:sx n="96" d="100"/>
          <a:sy n="96" d="100"/>
        </p:scale>
        <p:origin x="9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BF619-3591-4B39-B061-27533015A16F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C8A5-46B7-4454-8F18-F4CD877A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y-GB" noProof="0" dirty="0">
                <a:cs typeface="Calibri"/>
              </a:rPr>
              <a:t>NODYN I'R YSGOL: Efallai y gallai eich Llysgenhadon WOW (neu ddisgyblion eraill, e.e. Grŵp Eco) wneud y cyflwyniad hwn.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7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>
                <a:cs typeface="Calibri"/>
              </a:rPr>
              <a:t>NODYN I'R YSGOL: Gofynnwch i'r disgyblion restru cymaint o fanteision cerdded i'r ysgol ag y gallan nhw. Dangosir rhai enghreifftiau ar y sleid nesaf.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4000" b="1">
              <a:cs typeface="Calibri"/>
            </a:endParaRPr>
          </a:p>
          <a:p>
            <a:endParaRPr lang="en-GB" sz="4000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9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noProof="0" dirty="0"/>
              <a:t>NODYN I'R YSGOL: Gallwch chi dynnu sylw staff a disgyblion at yr adnoddau hyn a chadw llygad am ragor o wybodaeth ar bosteri, mewn llythyr i rieni/gofalwyr ac yn eich cylchlythyr/ar y cyfryngau cymdeithasol.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8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4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7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108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812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53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F4FFC85-02AB-E424-B5BB-8CE8C5F7B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700" y="644526"/>
            <a:ext cx="3530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274" y="4848348"/>
            <a:ext cx="11041453" cy="684000"/>
          </a:xfrm>
        </p:spPr>
        <p:txBody>
          <a:bodyPr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274" y="5536055"/>
            <a:ext cx="11041453" cy="314411"/>
          </a:xfrm>
        </p:spPr>
        <p:txBody>
          <a:bodyPr/>
          <a:lstStyle>
            <a:lvl1pPr marL="0" indent="0" algn="ctr">
              <a:buNone/>
              <a:defRPr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246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EEB1E2-FEA1-461D-D791-330B45C3B434}"/>
              </a:ext>
            </a:extLst>
          </p:cNvPr>
          <p:cNvSpPr/>
          <p:nvPr userDrawn="1"/>
        </p:nvSpPr>
        <p:spPr>
          <a:xfrm>
            <a:off x="1229785" y="2417764"/>
            <a:ext cx="7793567" cy="1997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7AB86AB-0688-EF28-8936-66FAB2E44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0867" y="2241550"/>
            <a:ext cx="220768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S_people-02.png">
            <a:extLst>
              <a:ext uri="{FF2B5EF4-FFF2-40B4-BE49-F238E27FC236}">
                <a16:creationId xmlns:a16="http://schemas.microsoft.com/office/drawing/2014/main" id="{5ADB7DFB-BA8A-B754-A1D4-453ABB5E1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0634" y="5270500"/>
            <a:ext cx="10795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S_people-08.png">
            <a:extLst>
              <a:ext uri="{FF2B5EF4-FFF2-40B4-BE49-F238E27FC236}">
                <a16:creationId xmlns:a16="http://schemas.microsoft.com/office/drawing/2014/main" id="{7EC1CE4B-F0A6-07E4-47C4-61B7EDA26D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634" y="3700464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S_people-09.png">
            <a:extLst>
              <a:ext uri="{FF2B5EF4-FFF2-40B4-BE49-F238E27FC236}">
                <a16:creationId xmlns:a16="http://schemas.microsoft.com/office/drawing/2014/main" id="{AC055DBE-CDDB-8246-3807-C0A5A86FF8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7934" y="604839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399" y="2684055"/>
            <a:ext cx="7292220" cy="545375"/>
          </a:xfrm>
        </p:spPr>
        <p:txBody>
          <a:bodyPr/>
          <a:lstStyle>
            <a:lvl1pPr algn="l">
              <a:defRPr spc="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400" y="3302004"/>
            <a:ext cx="7292219" cy="314411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549400" y="4584701"/>
            <a:ext cx="7063317" cy="885825"/>
          </a:xfrm>
        </p:spPr>
        <p:txBody>
          <a:bodyPr/>
          <a:lstStyle>
            <a:lvl1pPr>
              <a:defRPr sz="14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8931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ct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1703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D6A24F0-BF05-E10C-9E3E-85254C05F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ct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9334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58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205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559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432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930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628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8706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358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94B3-9D20-47EE-AA40-37274A6C7702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4712E-3E43-57AA-ED40-03F431FE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773113"/>
            <a:ext cx="8453967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784BB-4538-0E0C-EC79-D4EB90FD6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401" y="2381250"/>
            <a:ext cx="8453967" cy="3822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3964F-1706-EBCC-AAF4-1DE632DEFD1F}"/>
              </a:ext>
            </a:extLst>
          </p:cNvPr>
          <p:cNvSpPr/>
          <p:nvPr userDrawn="1"/>
        </p:nvSpPr>
        <p:spPr>
          <a:xfrm>
            <a:off x="10242552" y="0"/>
            <a:ext cx="194944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chemeClr val="accent1"/>
              </a:solidFill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40FA647A-99A2-E1C9-CC1F-E463D2398B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ransition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 cap="all" spc="3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anose="020B0604020202020204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 cap="all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79388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358775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536575" indent="-1778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kids walking&#10;&#10;Description automatically generated">
            <a:extLst>
              <a:ext uri="{FF2B5EF4-FFF2-40B4-BE49-F238E27FC236}">
                <a16:creationId xmlns:a16="http://schemas.microsoft.com/office/drawing/2014/main" id="{B40BC370-588F-6ACF-43F5-9D9FD84DB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38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1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45" y="195238"/>
            <a:ext cx="10047566" cy="1325563"/>
          </a:xfrm>
          <a:effectLst/>
        </p:spPr>
        <p:txBody>
          <a:bodyPr>
            <a:noAutofit/>
          </a:bodyPr>
          <a:lstStyle/>
          <a:p>
            <a:pPr>
              <a:defRPr b="0" i="0"/>
            </a:pPr>
            <a:r>
              <a:rPr lang="1106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Gadewch i ni gyrraedd brig y bwrdd arwain!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AB849B-D461-44BD-B269-B5477112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8" y="1516756"/>
            <a:ext cx="9830513" cy="48698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Beth? </a:t>
            </a:r>
          </a:p>
          <a:p>
            <a:pPr marL="0" indent="0">
              <a:lnSpc>
                <a:spcPct val="120000"/>
              </a:lnSpc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Rydyn ni'n cystadlu yn erbyn ysgolion eraill yn ein hardal leol a ledled Cymru drwy deithio'n llesol i'r ysgol i gyrraedd brig bwrdd arwain Deg Uchaf Haf WOW. 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Pryd? </a:t>
            </a:r>
          </a:p>
          <a:p>
            <a:pPr marL="0" indent="0"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Dydd 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Llun </a:t>
            </a: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3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Chwefror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i ddydd 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Gwener </a:t>
            </a: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28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Chwefror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202</a:t>
            </a: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5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.</a:t>
            </a:r>
            <a:endParaRPr lang="1106" sz="1800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Sut?</a:t>
            </a:r>
          </a:p>
          <a:p>
            <a:pPr marL="0" indent="0">
              <a:lnSpc>
                <a:spcPct val="120000"/>
              </a:lnSpc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Cerdded/troelli, seiclo, sgwtera neu barcio a cherdded i'r ysgol gymaint â phosibl yn ystod 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mis </a:t>
            </a:r>
            <a:r>
              <a:rPr lang="en-GB" sz="1800" dirty="0" err="1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Chwefror</a:t>
            </a:r>
            <a:r>
              <a:rPr lang="1106" sz="180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, </a:t>
            </a: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gan gofio cofnodi eich holl deithiau i'r ysgol ar Draciwr Teithio WOW. </a:t>
            </a:r>
          </a:p>
          <a:p>
            <a:pPr marL="0" indent="0">
              <a:buNone/>
              <a:defRPr b="0" i="0"/>
            </a:pPr>
            <a:r>
              <a:rPr lang="1106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Pam? </a:t>
            </a:r>
          </a:p>
          <a:p>
            <a:pPr marL="0" indent="0">
              <a:buNone/>
              <a:defRPr b="0" i="0"/>
            </a:pPr>
            <a:r>
              <a:rPr lang="1106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Mae llawer o fanteision i gerdded i'r ysgol, </a:t>
            </a:r>
            <a:r>
              <a:rPr lang="1106" sz="1800" b="1" dirty="0">
                <a:latin typeface="Swiss721 BT" panose="020B0504020202020204" pitchFamily="34" charset="0"/>
                <a:cs typeface="Swiss721 BT" panose="020B0504020202020204" pitchFamily="34" charset="0"/>
              </a:rPr>
              <a:t>allwch chi feddwl am rai? </a:t>
            </a:r>
            <a:r>
              <a:rPr lang="1106" sz="1800" b="0" dirty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8D713D6-A5BD-6607-B9E5-403597745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5244" y="262631"/>
            <a:ext cx="1130935" cy="125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646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A7A1E4-39F6-BFCF-A670-855C2C9E5D77}"/>
              </a:ext>
            </a:extLst>
          </p:cNvPr>
          <p:cNvSpPr/>
          <p:nvPr/>
        </p:nvSpPr>
        <p:spPr>
          <a:xfrm>
            <a:off x="7326489" y="3872090"/>
            <a:ext cx="4599051" cy="2647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01" y="225794"/>
            <a:ext cx="9897723" cy="1325563"/>
          </a:xfrm>
        </p:spPr>
        <p:txBody>
          <a:bodyPr>
            <a:normAutofit fontScale="90000"/>
          </a:bodyPr>
          <a:lstStyle/>
          <a:p>
            <a:pPr>
              <a:defRPr b="0" i="0"/>
            </a:pPr>
            <a:r>
              <a:rPr lang="1106" sz="600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Gawsoch chi unrhyw un o'r rhain? </a:t>
            </a:r>
            <a:endParaRPr lang="en-US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3EDD-4CC6-46B2-9234-714DCCF2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96" y="1428338"/>
            <a:ext cx="6281302" cy="50916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400" b="1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000" b="1">
              <a:solidFill>
                <a:srgbClr val="FF0000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5CF9D-BFDC-45B2-9A82-791CD7B27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762" y="2330259"/>
            <a:ext cx="1171670" cy="11716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73EAA6-1E93-4C9B-A405-00C262333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932" y="1594941"/>
            <a:ext cx="1251896" cy="1251896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F4A79F8-7361-4829-84A2-50E7B0119E3C}"/>
              </a:ext>
            </a:extLst>
          </p:cNvPr>
          <p:cNvSpPr txBox="1"/>
          <p:nvPr/>
        </p:nvSpPr>
        <p:spPr>
          <a:xfrm>
            <a:off x="536823" y="1509071"/>
            <a:ext cx="6281302" cy="4869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gwella iechyd corfforol a meddyliol.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diogelu'r amgylchedd, gan gynnwys ansawdd yr aer o gwmpas ein hysgol.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lleihau tagfeydd y tu allan i giât yr ysgol ac yn gwella diogelwch. 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gyfle i sgwrsio gyda ffrindiau a theulu. </a:t>
            </a:r>
          </a:p>
          <a:p>
            <a:pPr>
              <a:lnSpc>
                <a:spcPct val="160000"/>
              </a:lnSpc>
              <a:defRPr b="0" i="0"/>
            </a:pPr>
            <a:r>
              <a:rPr lang="1106" sz="3000" b="1">
                <a:latin typeface="Swiss721 BT" panose="020B0504020202020204" pitchFamily="34" charset="0"/>
                <a:cs typeface="Swiss721 BT" panose="020B0504020202020204" pitchFamily="34" charset="0"/>
              </a:rPr>
              <a:t>Mae'n gyfle i archwilio eich llwybr i'r ysgol a gweld byd natur o'ch cwmpas! </a:t>
            </a:r>
          </a:p>
          <a:p>
            <a:pPr>
              <a:lnSpc>
                <a:spcPct val="150000"/>
              </a:lnSpc>
            </a:pPr>
            <a:endParaRPr lang="en-GB" sz="3000" b="1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000" b="1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9" name="Picture 8" descr="A green background with black and yellow text&#10;&#10;Description automatically generated">
            <a:extLst>
              <a:ext uri="{FF2B5EF4-FFF2-40B4-BE49-F238E27FC236}">
                <a16:creationId xmlns:a16="http://schemas.microsoft.com/office/drawing/2014/main" id="{6F9B6922-3B3B-FAE9-9CA9-2BF0743D3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18" y="3872090"/>
            <a:ext cx="5308282" cy="298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07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4DD408-0999-E082-91F6-304A557AB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556" y="63660"/>
            <a:ext cx="6054333" cy="102308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200" kern="1200" cap="none">
                <a:solidFill>
                  <a:srgbClr val="D50084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79388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358775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536575" indent="-17780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defRPr b="0" i="0"/>
            </a:pPr>
            <a:r>
              <a:rPr lang="1106" altLang="en-US" sz="8000">
                <a:solidFill>
                  <a:schemeClr val="bg1"/>
                </a:solidFill>
                <a:latin typeface="Swiss721 BlkCn BT" panose="020B0806030502040204" pitchFamily="34" charset="0"/>
                <a:ea typeface="MS PGothic"/>
                <a:cs typeface="Swiss721 BlkCn BT" panose="020B0806030502040204" pitchFamily="34" charset="0"/>
              </a:rPr>
              <a:t>ADNODDAU</a:t>
            </a:r>
            <a:endParaRPr lang="en-GB" altLang="en-US" sz="8000">
              <a:solidFill>
                <a:schemeClr val="bg1"/>
              </a:solidFill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38400-D79D-973B-1C4E-5EE726FBFCCE}"/>
              </a:ext>
            </a:extLst>
          </p:cNvPr>
          <p:cNvSpPr txBox="1"/>
          <p:nvPr/>
        </p:nvSpPr>
        <p:spPr>
          <a:xfrm>
            <a:off x="460085" y="2747009"/>
            <a:ext cx="4926878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Canllaw ymgysylltu i athrawon a Llysgenhadon WOW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Deunydd y gellir ei rannu ar y cyfryngau cymdeithasol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Poster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Llythyr i rieni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000" dirty="0">
                <a:solidFill>
                  <a:srgbClr val="141313"/>
                </a:solidFill>
                <a:latin typeface="Swiss721 BT" panose="020B0504020202020204" pitchFamily="34" charset="0"/>
                <a:ea typeface="MS PGothic" pitchFamily="34" charset="-128"/>
                <a:cs typeface="Swiss721 BT" panose="020B0504020202020204" pitchFamily="34" charset="0"/>
              </a:rPr>
              <a:t>Tystysgrifau  </a:t>
            </a:r>
            <a:endParaRPr lang="1106" sz="2400" dirty="0">
              <a:solidFill>
                <a:srgbClr val="141313"/>
              </a:solidFill>
              <a:latin typeface="Swiss721 BT" panose="020B0504020202020204" pitchFamily="34" charset="0"/>
              <a:ea typeface="MS PGothic" pitchFamily="34" charset="-128"/>
              <a:cs typeface="Swiss721 BT" panose="020B0504020202020204" pitchFamily="34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B2C76E4-DE13-78F5-4011-A2DCE0202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5" y="6268352"/>
            <a:ext cx="5821895" cy="4159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defRPr b="0" i="0"/>
            </a:pPr>
            <a:r>
              <a:rPr lang="1106" altLang="en-US" sz="1800" dirty="0">
                <a:solidFill>
                  <a:schemeClr val="bg1"/>
                </a:solidFill>
                <a:latin typeface="Swiss721 BT" panose="020B0504020202020204" pitchFamily="34" charset="0"/>
                <a:ea typeface="MS PGothic"/>
                <a:cs typeface="Swiss721 BT" panose="020B0504020202020204" pitchFamily="34" charset="0"/>
              </a:rPr>
              <a:t>livingstreets.org.uk/wowtopten</a:t>
            </a:r>
            <a:endParaRPr lang="en-GB" altLang="en-US" sz="1800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BAA9A-F016-8C38-67B4-C5D02BB32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993" y="1333578"/>
            <a:ext cx="2514729" cy="354983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5E75EE-B1DF-FDAD-E741-72ADDD49D7EF}"/>
              </a:ext>
            </a:extLst>
          </p:cNvPr>
          <p:cNvSpPr/>
          <p:nvPr/>
        </p:nvSpPr>
        <p:spPr>
          <a:xfrm>
            <a:off x="460085" y="173723"/>
            <a:ext cx="4562078" cy="257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5" name="Picture 4" descr="A green and yellow sign with black text&#10;&#10;Description automatically generated">
            <a:extLst>
              <a:ext uri="{FF2B5EF4-FFF2-40B4-BE49-F238E27FC236}">
                <a16:creationId xmlns:a16="http://schemas.microsoft.com/office/drawing/2014/main" id="{87F8C798-49AF-7832-F72E-3C50FECE1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5" y="173723"/>
            <a:ext cx="4710218" cy="2573286"/>
          </a:xfrm>
          <a:prstGeom prst="rect">
            <a:avLst/>
          </a:prstGeom>
        </p:spPr>
      </p:pic>
      <p:pic>
        <p:nvPicPr>
          <p:cNvPr id="15" name="Picture 14" descr="A cartoon of kids walking&#10;&#10;Description automatically generated">
            <a:extLst>
              <a:ext uri="{FF2B5EF4-FFF2-40B4-BE49-F238E27FC236}">
                <a16:creationId xmlns:a16="http://schemas.microsoft.com/office/drawing/2014/main" id="{31F7CB9A-7EBA-C231-8251-3552CAADB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40" y="4868566"/>
            <a:ext cx="3453745" cy="1989434"/>
          </a:xfrm>
          <a:prstGeom prst="rect">
            <a:avLst/>
          </a:prstGeom>
        </p:spPr>
      </p:pic>
      <p:pic>
        <p:nvPicPr>
          <p:cNvPr id="4" name="Picture 3" descr="A poster of a group of children walking&#10;&#10;Description automatically generated">
            <a:extLst>
              <a:ext uri="{FF2B5EF4-FFF2-40B4-BE49-F238E27FC236}">
                <a16:creationId xmlns:a16="http://schemas.microsoft.com/office/drawing/2014/main" id="{A0054A29-7253-A4A0-7650-7A8F759C4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86" y="1312793"/>
            <a:ext cx="2514729" cy="35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212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563" y="108851"/>
            <a:ext cx="6000759" cy="1325563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650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Felly, cofiwch... </a:t>
            </a:r>
            <a:endParaRPr lang="en-GB" sz="650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137" y="122179"/>
            <a:ext cx="996816" cy="147097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19D59A7-8E78-4350-9E99-CD2B72252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881" y="2439395"/>
            <a:ext cx="1073072" cy="10730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F1BAD1-2144-4C87-AF1A-F89C0583E057}"/>
              </a:ext>
            </a:extLst>
          </p:cNvPr>
          <p:cNvSpPr txBox="1"/>
          <p:nvPr/>
        </p:nvSpPr>
        <p:spPr>
          <a:xfrm>
            <a:off x="818654" y="3124303"/>
            <a:ext cx="92892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200" b="1">
                <a:latin typeface="Swiss721 BT" panose="020B0504020202020204" pitchFamily="34" charset="0"/>
                <a:cs typeface="Swiss721 BT" panose="020B0504020202020204" pitchFamily="34" charset="0"/>
              </a:rPr>
              <a:t>Mae parcio a cherdded yn golygu parcio'r car</a:t>
            </a:r>
            <a:r>
              <a:rPr lang="1106" sz="2200" b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2200" b="1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ddeg munud i ffwrdd o'r ysgol a cherdded gweddill y</a:t>
            </a:r>
            <a:r>
              <a:rPr lang="1106" sz="2200" b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1106" sz="2200" b="1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daith.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2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200" b="1">
                <a:latin typeface="Swiss721 BT" panose="020B0504020202020204" pitchFamily="34" charset="0"/>
                <a:cs typeface="Swiss721 BT" panose="020B0504020202020204" pitchFamily="34" charset="0"/>
              </a:rPr>
              <a:t>Cofnodwch eich taith i'r ysgol ar y Traciwr Teithio bob dydd. </a:t>
            </a:r>
          </a:p>
          <a:p>
            <a:endParaRPr lang="en-US" sz="22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b="0" i="0"/>
            </a:pPr>
            <a:r>
              <a:rPr lang="1106" sz="2200" b="1">
                <a:latin typeface="Swiss721 BT" panose="020B0504020202020204" pitchFamily="34" charset="0"/>
                <a:cs typeface="Swiss721 BT" panose="020B0504020202020204" pitchFamily="34" charset="0"/>
              </a:rPr>
              <a:t>Po fwyaf o deithiau rydyn ni'n eu cofnodi ar y Traciwr Teithio, a pho fwyaf o deithiau llesol rydyn ni'n eu gwneud i'r ysgol, y gorau fydd ein siawns o symud i fyny'r bwrdd arwain!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588EF3F1-6619-4C7F-9607-3A663D86C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398" y="4120377"/>
            <a:ext cx="1073072" cy="107307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256A4F6-FD12-4F69-AA0C-7009A76ADA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177" y="5631298"/>
            <a:ext cx="1104523" cy="11045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8FF1B-32CA-04FD-9160-AF5353B2A86C}"/>
              </a:ext>
            </a:extLst>
          </p:cNvPr>
          <p:cNvSpPr txBox="1"/>
          <p:nvPr/>
        </p:nvSpPr>
        <p:spPr>
          <a:xfrm>
            <a:off x="5017563" y="1291073"/>
            <a:ext cx="5647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1338A"/>
              </a:buClr>
              <a:buFont typeface="Wingdings" panose="05000000000000000000" pitchFamily="2" charset="2"/>
              <a:buChar char="ü"/>
              <a:defRPr b="0" i="0"/>
            </a:pPr>
            <a:r>
              <a:rPr lang="1106" sz="2200" b="1">
                <a:latin typeface="Swiss721 BT" panose="020B0504020202020204" pitchFamily="34" charset="0"/>
                <a:cs typeface="Swiss721 BT" panose="020B0504020202020204" pitchFamily="34" charset="0"/>
              </a:rPr>
              <a:t>Ceisiwch gerdded/troelli, seiclo, sgwtera neu barcio a cherdded gymaint â phosibl rhwng dydd Llun </a:t>
            </a:r>
            <a:r>
              <a:rPr lang="en-GB" sz="2200" b="1" dirty="0">
                <a:latin typeface="Swiss721 BT" panose="020B0504020202020204" pitchFamily="34" charset="0"/>
                <a:cs typeface="Swiss721 BT" panose="020B0504020202020204" pitchFamily="34" charset="0"/>
              </a:rPr>
              <a:t>3</a:t>
            </a:r>
            <a:r>
              <a:rPr lang="1106" sz="2200" b="1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GB" sz="2200" b="1" dirty="0" err="1">
                <a:latin typeface="Swiss721 BT" panose="020B0504020202020204" pitchFamily="34" charset="0"/>
                <a:cs typeface="Swiss721 BT" panose="020B0504020202020204" pitchFamily="34" charset="0"/>
              </a:rPr>
              <a:t>Chwefror</a:t>
            </a:r>
            <a:r>
              <a:rPr lang="1106" sz="2200" b="1">
                <a:latin typeface="Swiss721 BT" panose="020B0504020202020204" pitchFamily="34" charset="0"/>
                <a:cs typeface="Swiss721 BT" panose="020B0504020202020204" pitchFamily="34" charset="0"/>
              </a:rPr>
              <a:t> a dydd Gwener </a:t>
            </a:r>
            <a:r>
              <a:rPr lang="en-GB" sz="2200" b="1" dirty="0">
                <a:latin typeface="Swiss721 BT" panose="020B0504020202020204" pitchFamily="34" charset="0"/>
                <a:cs typeface="Swiss721 BT" panose="020B0504020202020204" pitchFamily="34" charset="0"/>
              </a:rPr>
              <a:t>28</a:t>
            </a:r>
            <a:r>
              <a:rPr lang="1106" sz="2200" b="1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GB" sz="2200" b="1" dirty="0" err="1">
                <a:latin typeface="Swiss721 BT" panose="020B0504020202020204" pitchFamily="34" charset="0"/>
                <a:cs typeface="Swiss721 BT" panose="020B0504020202020204" pitchFamily="34" charset="0"/>
              </a:rPr>
              <a:t>Chwefror</a:t>
            </a:r>
            <a:r>
              <a:rPr lang="1106" sz="2200" b="1">
                <a:latin typeface="Swiss721 BT" panose="020B0504020202020204" pitchFamily="34" charset="0"/>
                <a:cs typeface="Swiss721 BT" panose="020B0504020202020204" pitchFamily="34" charset="0"/>
              </a:rPr>
              <a:t>.</a:t>
            </a:r>
            <a:r>
              <a:rPr lang="1106" sz="2200" b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endParaRPr lang="1106" sz="2200" b="1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DC1BA-AE2A-09C0-4B08-331F42C653A5}"/>
              </a:ext>
            </a:extLst>
          </p:cNvPr>
          <p:cNvSpPr/>
          <p:nvPr/>
        </p:nvSpPr>
        <p:spPr>
          <a:xfrm>
            <a:off x="209688" y="122179"/>
            <a:ext cx="4537944" cy="247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8" name="Picture 7" descr="A green background with black and yellow text&#10;&#10;Description automatically generated">
            <a:extLst>
              <a:ext uri="{FF2B5EF4-FFF2-40B4-BE49-F238E27FC236}">
                <a16:creationId xmlns:a16="http://schemas.microsoft.com/office/drawing/2014/main" id="{ADD21A40-20C4-FDC2-4225-3675B72B24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44"/>
            <a:ext cx="4807875" cy="29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7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D4390-0437-BDB6-FF64-DBDFDD21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3" y="373791"/>
            <a:ext cx="9514151" cy="663969"/>
          </a:xfrm>
        </p:spPr>
        <p:txBody>
          <a:bodyPr>
            <a:noAutofit/>
          </a:bodyPr>
          <a:lstStyle/>
          <a:p>
            <a:pPr algn="ctr">
              <a:defRPr b="0" i="0"/>
            </a:pPr>
            <a:r>
              <a:rPr lang="1106" sz="720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Pob Lwc!</a:t>
            </a:r>
            <a:endParaRPr lang="en-GB" sz="720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4" name="Picture 3" descr="A cartoon of kids walking&#10;&#10;Description automatically generated">
            <a:extLst>
              <a:ext uri="{FF2B5EF4-FFF2-40B4-BE49-F238E27FC236}">
                <a16:creationId xmlns:a16="http://schemas.microsoft.com/office/drawing/2014/main" id="{3042D1A9-1CDF-7605-3AD7-2F5B7A958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23" y="1543050"/>
            <a:ext cx="10033608" cy="472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3628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3">
      <a:dk1>
        <a:srgbClr val="141313"/>
      </a:dk1>
      <a:lt1>
        <a:srgbClr val="FFFFFE"/>
      </a:lt1>
      <a:dk2>
        <a:srgbClr val="777877"/>
      </a:dk2>
      <a:lt2>
        <a:srgbClr val="FFFFFE"/>
      </a:lt2>
      <a:accent1>
        <a:srgbClr val="98D003"/>
      </a:accent1>
      <a:accent2>
        <a:srgbClr val="D50084"/>
      </a:accent2>
      <a:accent3>
        <a:srgbClr val="FD7B17"/>
      </a:accent3>
      <a:accent4>
        <a:srgbClr val="FFDB02"/>
      </a:accent4>
      <a:accent5>
        <a:srgbClr val="777877"/>
      </a:accent5>
      <a:accent6>
        <a:srgbClr val="B2B3B2"/>
      </a:accent6>
      <a:hlink>
        <a:srgbClr val="A1C836"/>
      </a:hlink>
      <a:folHlink>
        <a:srgbClr val="FD7B17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CABAE9E3AF8479AE05B796CDF45DF" ma:contentTypeVersion="21" ma:contentTypeDescription="Create a new document." ma:contentTypeScope="" ma:versionID="f6925a91e1fc5b5783f5c7f582181681">
  <xsd:schema xmlns:xsd="http://www.w3.org/2001/XMLSchema" xmlns:xs="http://www.w3.org/2001/XMLSchema" xmlns:p="http://schemas.microsoft.com/office/2006/metadata/properties" xmlns:ns1="http://schemas.microsoft.com/sharepoint/v3" xmlns:ns2="951b20b7-f7c8-4763-998b-ab5b0cbdf968" xmlns:ns3="75a483ea-b938-465c-bd1f-cfc79fe429ab" xmlns:ns4="79d131e3-db1c-43bc-9a48-9b992d56a0cd" targetNamespace="http://schemas.microsoft.com/office/2006/metadata/properties" ma:root="true" ma:fieldsID="fd5775dfa9f1e008e150c9ab04568d64" ns1:_="" ns2:_="" ns3:_="" ns4:_="">
    <xsd:import namespace="http://schemas.microsoft.com/sharepoint/v3"/>
    <xsd:import namespace="951b20b7-f7c8-4763-998b-ab5b0cbdf968"/>
    <xsd:import namespace="75a483ea-b938-465c-bd1f-cfc79fe429ab"/>
    <xsd:import namespace="79d131e3-db1c-43bc-9a48-9b992d56a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b20b7-f7c8-4763-998b-ab5b0cbd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cfc4416-7fd9-48d1-a119-23c3eb3c5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483ea-b938-465c-bd1f-cfc79fe42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131e3-db1c-43bc-9a48-9b992d56a0cd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15da032d-c93f-4b98-bd54-4c055f6c9d9f}" ma:internalName="TaxCatchAll" ma:showField="CatchAllData" ma:web="79d131e3-db1c-43bc-9a48-9b992d56a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5a483ea-b938-465c-bd1f-cfc79fe429ab">
      <UserInfo>
        <DisplayName>Vicky Spencer</DisplayName>
        <AccountId>386</AccountId>
        <AccountType/>
      </UserInfo>
    </SharedWithUsers>
    <_ip_UnifiedCompliancePolicyUIAction xmlns="http://schemas.microsoft.com/sharepoint/v3" xsi:nil="true"/>
    <TaxCatchAll xmlns="79d131e3-db1c-43bc-9a48-9b992d56a0cd" xsi:nil="true"/>
    <_ip_UnifiedCompliancePolicyProperties xmlns="http://schemas.microsoft.com/sharepoint/v3" xsi:nil="true"/>
    <lcf76f155ced4ddcb4097134ff3c332f xmlns="951b20b7-f7c8-4763-998b-ab5b0cbdf968">
      <Terms xmlns="http://schemas.microsoft.com/office/infopath/2007/PartnerControls"/>
    </lcf76f155ced4ddcb4097134ff3c332f>
    <_Flow_SignoffStatus xmlns="951b20b7-f7c8-4763-998b-ab5b0cbdf968" xsi:nil="true"/>
  </documentManagement>
</p:properties>
</file>

<file path=customXml/itemProps1.xml><?xml version="1.0" encoding="utf-8"?>
<ds:datastoreItem xmlns:ds="http://schemas.openxmlformats.org/officeDocument/2006/customXml" ds:itemID="{088BEA83-CBCA-4B55-903E-A66B5917EF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82445B-8B20-4369-9950-19F9D487F184}"/>
</file>

<file path=customXml/itemProps3.xml><?xml version="1.0" encoding="utf-8"?>
<ds:datastoreItem xmlns:ds="http://schemas.openxmlformats.org/officeDocument/2006/customXml" ds:itemID="{C57D2F84-9DAD-4C24-88E5-4DE5FEF700A8}">
  <ds:schemaRefs>
    <ds:schemaRef ds:uri="http://purl.org/dc/dcmitype/"/>
    <ds:schemaRef ds:uri="http://schemas.openxmlformats.org/package/2006/metadata/core-properties"/>
    <ds:schemaRef ds:uri="http://purl.org/dc/terms/"/>
    <ds:schemaRef ds:uri="75a483ea-b938-465c-bd1f-cfc79fe429a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51b20b7-f7c8-4763-998b-ab5b0cbdf968"/>
    <ds:schemaRef ds:uri="http://www.w3.org/XML/1998/namespace"/>
    <ds:schemaRef ds:uri="http://schemas.microsoft.com/sharepoint/v3"/>
    <ds:schemaRef ds:uri="79d131e3-db1c-43bc-9a48-9b992d56a0cd"/>
    <ds:schemaRef ds:uri="fe805cfc-a9a4-475d-b577-3eab5da6d1f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</TotalTime>
  <Words>407</Words>
  <Application>Microsoft Macintosh PowerPoint</Application>
  <PresentationFormat>Widescreen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Swiss721 BlkCn BT</vt:lpstr>
      <vt:lpstr>Swiss721 BT</vt:lpstr>
      <vt:lpstr>Wingdings</vt:lpstr>
      <vt:lpstr>Office Theme</vt:lpstr>
      <vt:lpstr>1_Office Theme</vt:lpstr>
      <vt:lpstr>PowerPoint Presentation</vt:lpstr>
      <vt:lpstr>Gadewch i ni gyrraedd brig y bwrdd arwain! </vt:lpstr>
      <vt:lpstr>Gawsoch chi unrhyw un o'r rhain? </vt:lpstr>
      <vt:lpstr>PowerPoint Presentation</vt:lpstr>
      <vt:lpstr>Felly, cofiwch... </vt:lpstr>
      <vt:lpstr>Pob Lwc!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Francesca Marzullo</dc:creator>
  <cp:lastModifiedBy>Sarah Philpott</cp:lastModifiedBy>
  <cp:revision>93</cp:revision>
  <dcterms:created xsi:type="dcterms:W3CDTF">2020-01-07T11:14:38Z</dcterms:created>
  <dcterms:modified xsi:type="dcterms:W3CDTF">2024-05-24T14:15:37Z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0x010100F0DCABAE9E3AF8479AE05B796CDF45DF</vt:lpwstr>
  </property>
  <property fmtid="{D5CDD505-2E9C-101B-9397-08002B2CF9AE}" pid="3" name="MediaServiceImageTags">
    <vt:lpwstr/>
  </property>
</Properties>
</file>