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12"/>
  </p:notesMasterIdLst>
  <p:sldIdLst>
    <p:sldId id="272" r:id="rId6"/>
    <p:sldId id="279" r:id="rId7"/>
    <p:sldId id="286" r:id="rId8"/>
    <p:sldId id="349" r:id="rId9"/>
    <p:sldId id="280" r:id="rId10"/>
    <p:sldId id="350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EE62B98-FEE6-E74B-2551-3372DC154186}" name="Francesca Marzullo" initials="FM" userId="S::Francesca.Marzullo@livingstreets.org.uk::30ff084c-1b57-42e3-ae4c-f04756707da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na Cara-Collins" initials="NC" lastIdx="0" clrIdx="0">
    <p:extLst>
      <p:ext uri="{19B8F6BF-5375-455C-9EA6-DF929625EA0E}">
        <p15:presenceInfo xmlns:p15="http://schemas.microsoft.com/office/powerpoint/2012/main" userId="S::nina.cara-collins@livingstreets.org.uk::32cd05e3-20df-4679-99c7-2f331d1350ff" providerId="AD"/>
      </p:ext>
    </p:extLst>
  </p:cmAuthor>
  <p:cmAuthor id="2" name="Jennifer Wiles" initials="JW" lastIdx="0" clrIdx="1">
    <p:extLst>
      <p:ext uri="{19B8F6BF-5375-455C-9EA6-DF929625EA0E}">
        <p15:presenceInfo xmlns:p15="http://schemas.microsoft.com/office/powerpoint/2012/main" userId="S::jennifer.wiles@livingstreets.org.uk::e3d7a296-a7a7-4b3c-97df-4699a3732eb9" providerId="AD"/>
      </p:ext>
    </p:extLst>
  </p:cmAuthor>
  <p:cmAuthor id="3" name="Francesca Marzullo" initials="FM" lastIdx="0" clrIdx="2">
    <p:extLst>
      <p:ext uri="{19B8F6BF-5375-455C-9EA6-DF929625EA0E}">
        <p15:presenceInfo xmlns:p15="http://schemas.microsoft.com/office/powerpoint/2012/main" userId="S::Francesca.Marzullo@livingstreets.org.uk::30ff084c-1b57-42e3-ae4c-f04756707da0" providerId="AD"/>
      </p:ext>
    </p:extLst>
  </p:cmAuthor>
  <p:cmAuthor id="4" name="Rachel Hazell" initials="RH" lastIdx="0" clrIdx="3">
    <p:extLst>
      <p:ext uri="{19B8F6BF-5375-455C-9EA6-DF929625EA0E}">
        <p15:presenceInfo xmlns:p15="http://schemas.microsoft.com/office/powerpoint/2012/main" userId="S::Rachel.Hazell@livingstreets.org.uk::e322d35f-e1b2-418a-8fec-08aa42318db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C721"/>
    <a:srgbClr val="DF1995"/>
    <a:srgbClr val="D1338A"/>
    <a:srgbClr val="FFDC00"/>
    <a:srgbClr val="A7D500"/>
    <a:srgbClr val="F3922A"/>
    <a:srgbClr val="F29224"/>
    <a:srgbClr val="FF8F1C"/>
    <a:srgbClr val="E1D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00"/>
    <p:restoredTop sz="79150" autoAdjust="0"/>
  </p:normalViewPr>
  <p:slideViewPr>
    <p:cSldViewPr snapToGrid="0">
      <p:cViewPr varScale="1">
        <p:scale>
          <a:sx n="84" d="100"/>
          <a:sy n="84" d="100"/>
        </p:scale>
        <p:origin x="200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BF619-3591-4B39-B061-27533015A16F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CC8A5-46B7-4454-8F18-F4CD877A2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249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cy-GB" noProof="0" dirty="0">
                <a:cs typeface="Calibri"/>
              </a:rPr>
              <a:t>NODYN I'R YSGOL: Efallai y gallai eich Llysgenhadon WOW (neu ddisgyblion eraill, e.e. Grŵp Eco) wneud y cyflwyniad hwn.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CC8A5-46B7-4454-8F18-F4CD877A2BA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071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noProof="0" dirty="0">
                <a:cs typeface="Calibri"/>
              </a:rPr>
              <a:t>NODYN I'R YSGOL: Gofynnwch i'r disgyblion restru cymaint o fanteision cerdded i'r ysgol ag y gallan nhw. Dangosir rhai enghreifftiau ar y sleid nesaf.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CC8A5-46B7-4454-8F18-F4CD877A2BA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840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4000" b="1">
              <a:cs typeface="Calibri"/>
            </a:endParaRPr>
          </a:p>
          <a:p>
            <a:endParaRPr lang="en-GB" sz="4000" b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CC8A5-46B7-4454-8F18-F4CD877A2BA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191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noProof="0" dirty="0"/>
              <a:t>NODYN I'R YSGOL: Gallwch chi dynnu sylw staff a disgyblion at yr adnoddau hyn a chadw llygad am ragor o wybodaeth ar bosteri, mewn llythyr i rieni/gofalwyr ac yn eich cylchlythyr/ar y cyfryngau cymdeithasol.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E9CC8A5-46B7-4454-8F18-F4CD877A2BA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388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CC8A5-46B7-4454-8F18-F4CD877A2BA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240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E9CC8A5-46B7-4454-8F18-F4CD877A2BA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577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21084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18123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55317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AF4FFC85-02AB-E424-B5BB-8CE8C5F7B9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0700" y="644526"/>
            <a:ext cx="35306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274" y="4848348"/>
            <a:ext cx="11041453" cy="684000"/>
          </a:xfrm>
        </p:spPr>
        <p:txBody>
          <a:bodyPr/>
          <a:lstStyle>
            <a:lvl1pPr algn="ctr">
              <a:defRPr spc="3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5274" y="5536055"/>
            <a:ext cx="11041453" cy="314411"/>
          </a:xfrm>
        </p:spPr>
        <p:txBody>
          <a:bodyPr/>
          <a:lstStyle>
            <a:lvl1pPr marL="0" indent="0" algn="ctr">
              <a:buNone/>
              <a:defRPr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2467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FEEB1E2-FEA1-461D-D791-330B45C3B434}"/>
              </a:ext>
            </a:extLst>
          </p:cNvPr>
          <p:cNvSpPr/>
          <p:nvPr userDrawn="1"/>
        </p:nvSpPr>
        <p:spPr>
          <a:xfrm>
            <a:off x="1229785" y="2417764"/>
            <a:ext cx="7793567" cy="1997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800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97AB86AB-0688-EF28-8936-66FAB2E44F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50867" y="2241550"/>
            <a:ext cx="2207684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LS_people-02.png">
            <a:extLst>
              <a:ext uri="{FF2B5EF4-FFF2-40B4-BE49-F238E27FC236}">
                <a16:creationId xmlns:a16="http://schemas.microsoft.com/office/drawing/2014/main" id="{5ADB7DFB-BA8A-B754-A1D4-453ABB5E10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00634" y="5270500"/>
            <a:ext cx="10795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LS_people-08.png">
            <a:extLst>
              <a:ext uri="{FF2B5EF4-FFF2-40B4-BE49-F238E27FC236}">
                <a16:creationId xmlns:a16="http://schemas.microsoft.com/office/drawing/2014/main" id="{7EC1CE4B-F0A6-07E4-47C4-61B7EDA26D6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0634" y="3700464"/>
            <a:ext cx="1081617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LS_people-09.png">
            <a:extLst>
              <a:ext uri="{FF2B5EF4-FFF2-40B4-BE49-F238E27FC236}">
                <a16:creationId xmlns:a16="http://schemas.microsoft.com/office/drawing/2014/main" id="{AC055DBE-CDDB-8246-3807-C0A5A86FF81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7934" y="604839"/>
            <a:ext cx="1081617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9399" y="2684055"/>
            <a:ext cx="7292220" cy="545375"/>
          </a:xfrm>
        </p:spPr>
        <p:txBody>
          <a:bodyPr/>
          <a:lstStyle>
            <a:lvl1pPr algn="l">
              <a:defRPr spc="3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9400" y="3302004"/>
            <a:ext cx="7292219" cy="314411"/>
          </a:xfrm>
        </p:spPr>
        <p:txBody>
          <a:bodyPr/>
          <a:lstStyle>
            <a:lvl1pPr marL="0" indent="0" algn="l">
              <a:buNone/>
              <a:defRPr cap="none" baseline="0">
                <a:solidFill>
                  <a:srgbClr val="14131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549400" y="4584701"/>
            <a:ext cx="7063317" cy="885825"/>
          </a:xfrm>
        </p:spPr>
        <p:txBody>
          <a:bodyPr/>
          <a:lstStyle>
            <a:lvl1pPr>
              <a:defRPr sz="1400" cap="none" baseline="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789314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141313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1549402" y="1351456"/>
            <a:ext cx="8453108" cy="415204"/>
          </a:xfrm>
        </p:spPr>
        <p:txBody>
          <a:bodyPr/>
          <a:lstStyle>
            <a:lvl1pPr>
              <a:spcAft>
                <a:spcPct val="0"/>
              </a:spcAft>
              <a:defRPr cap="none">
                <a:solidFill>
                  <a:srgbClr val="D50084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517037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FD6A24F0-BF05-E10C-9E3E-85254C05F7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67433" y="9525"/>
            <a:ext cx="1659467" cy="17605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141313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1549402" y="1351456"/>
            <a:ext cx="8453108" cy="415204"/>
          </a:xfrm>
        </p:spPr>
        <p:txBody>
          <a:bodyPr/>
          <a:lstStyle>
            <a:lvl1pPr>
              <a:spcAft>
                <a:spcPct val="0"/>
              </a:spcAft>
              <a:defRPr cap="none">
                <a:solidFill>
                  <a:srgbClr val="D50084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093349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6588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62054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65594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64323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39307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96280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08706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53581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494B3-9D20-47EE-AA40-37274A6C7702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581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04712E-3E43-57AA-ED40-03F431FE6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401" y="773113"/>
            <a:ext cx="8453967" cy="5397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1784BB-4538-0E0C-EC79-D4EB90FD6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9401" y="2381250"/>
            <a:ext cx="8453967" cy="38227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F3964F-1706-EBCC-AAF4-1DE632DEFD1F}"/>
              </a:ext>
            </a:extLst>
          </p:cNvPr>
          <p:cNvSpPr/>
          <p:nvPr userDrawn="1"/>
        </p:nvSpPr>
        <p:spPr>
          <a:xfrm>
            <a:off x="10242552" y="0"/>
            <a:ext cx="1949449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chemeClr val="accent1"/>
              </a:solidFill>
            </a:endParaRPr>
          </a:p>
        </p:txBody>
      </p:sp>
      <p:pic>
        <p:nvPicPr>
          <p:cNvPr id="2053" name="Picture 5">
            <a:extLst>
              <a:ext uri="{FF2B5EF4-FFF2-40B4-BE49-F238E27FC236}">
                <a16:creationId xmlns:a16="http://schemas.microsoft.com/office/drawing/2014/main" id="{40FA647A-99A2-E1C9-CC1F-E463D2398B7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67433" y="9525"/>
            <a:ext cx="1659467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31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p:transition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800" kern="1200" cap="all" spc="300">
          <a:solidFill>
            <a:schemeClr val="accent2"/>
          </a:solidFill>
          <a:latin typeface="Arial"/>
          <a:ea typeface="MS PGothic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anose="020B0604020202020204" pitchFamily="34" charset="0"/>
          <a:ea typeface="MS PGothic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anose="020B0604020202020204" pitchFamily="34" charset="0"/>
          <a:ea typeface="MS PGothic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anose="020B0604020202020204" pitchFamily="34" charset="0"/>
          <a:ea typeface="MS PGothic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anose="020B0604020202020204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ts val="1200"/>
        </a:spcAft>
        <a:buFont typeface="Arial" panose="020B0604020202020204" pitchFamily="34" charset="0"/>
        <a:defRPr sz="2200" kern="1200" cap="all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0" fontAlgn="base" hangingPunct="0">
        <a:spcBef>
          <a:spcPct val="0"/>
        </a:spcBef>
        <a:spcAft>
          <a:spcPts val="1200"/>
        </a:spcAft>
        <a:buFont typeface="Arial" panose="020B0604020202020204" pitchFamily="34" charset="0"/>
        <a:defRPr sz="22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2pPr>
      <a:lvl3pPr marL="179388" indent="-179388" algn="l" defTabSz="457200" rtl="0" eaLnBrk="0" fontAlgn="base" hangingPunct="0">
        <a:spcBef>
          <a:spcPct val="0"/>
        </a:spcBef>
        <a:spcAft>
          <a:spcPts val="12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3pPr>
      <a:lvl4pPr marL="358775" indent="-179388" algn="l" defTabSz="457200" rtl="0" eaLnBrk="0" fontAlgn="base" hangingPunct="0">
        <a:spcBef>
          <a:spcPct val="0"/>
        </a:spcBef>
        <a:spcAft>
          <a:spcPts val="120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/>
          <a:ea typeface="MS PGothic" pitchFamily="34" charset="-128"/>
          <a:cs typeface="Arial"/>
        </a:defRPr>
      </a:lvl4pPr>
      <a:lvl5pPr marL="536575" indent="-177800" algn="l" defTabSz="457200" rtl="0" eaLnBrk="0" fontAlgn="base" hangingPunct="0">
        <a:spcBef>
          <a:spcPct val="0"/>
        </a:spcBef>
        <a:spcAft>
          <a:spcPts val="120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C7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children walking&#10;&#10;Description automatically generated">
            <a:extLst>
              <a:ext uri="{FF2B5EF4-FFF2-40B4-BE49-F238E27FC236}">
                <a16:creationId xmlns:a16="http://schemas.microsoft.com/office/drawing/2014/main" id="{628D978F-4500-151D-20FC-9B58B1BFAD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7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6383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19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77A10-F094-4878-9B01-E99FD7556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945" y="195238"/>
            <a:ext cx="10047566" cy="1325563"/>
          </a:xfrm>
          <a:effectLst/>
        </p:spPr>
        <p:txBody>
          <a:bodyPr>
            <a:noAutofit/>
          </a:bodyPr>
          <a:lstStyle/>
          <a:p>
            <a:pPr>
              <a:defRPr b="0" i="0"/>
            </a:pPr>
            <a:r>
              <a:rPr lang="1106" dirty="0">
                <a:solidFill>
                  <a:schemeClr val="bg1">
                    <a:lumMod val="95000"/>
                  </a:schemeClr>
                </a:solidFill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Gadewch i ni gyrraedd brig y bwrdd arwain! </a:t>
            </a:r>
            <a:endParaRPr lang="en-GB" dirty="0">
              <a:solidFill>
                <a:schemeClr val="bg1">
                  <a:lumMod val="95000"/>
                </a:schemeClr>
              </a:solidFill>
              <a:latin typeface="Swiss721 BlkCn BT" panose="020B0806030502040204" pitchFamily="34" charset="0"/>
              <a:ea typeface="+mn-ea"/>
              <a:cs typeface="Swiss721 BlkCn BT" panose="020B0806030502040204" pitchFamily="34" charset="0"/>
            </a:endParaRP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00A76D-3A74-4C0F-99EC-FEF4DE3261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7442" y="223819"/>
            <a:ext cx="996816" cy="1470973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AB849B-D461-44BD-B269-B54771123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998" y="1516756"/>
            <a:ext cx="9830513" cy="486987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  <a:defRPr b="0" i="0"/>
            </a:pPr>
            <a:r>
              <a:rPr lang="1106" sz="3200" dirty="0">
                <a:latin typeface="Swiss721 BT" panose="020B0504020202020204" pitchFamily="34" charset="0"/>
                <a:cs typeface="Swiss721 BT" panose="020B0504020202020204" pitchFamily="34" charset="0"/>
              </a:rPr>
              <a:t>Beth? </a:t>
            </a:r>
          </a:p>
          <a:p>
            <a:pPr marL="0" indent="0">
              <a:lnSpc>
                <a:spcPct val="120000"/>
              </a:lnSpc>
              <a:buNone/>
              <a:defRPr b="0" i="0"/>
            </a:pPr>
            <a:r>
              <a:rPr lang="1106" sz="1800" dirty="0">
                <a:solidFill>
                  <a:schemeClr val="bg1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Rydyn ni'n cystadlu yn erbyn ysgolion eraill yn ein hardal leol a ledled Cymru drwy deithio'n llesol i'r ysgol i gyrraedd brig bwrdd arwain Deg Uchaf Haf WOW. </a:t>
            </a:r>
          </a:p>
          <a:p>
            <a:pPr marL="0" indent="0">
              <a:buNone/>
              <a:defRPr b="0" i="0"/>
            </a:pPr>
            <a:r>
              <a:rPr lang="1106" sz="3200" dirty="0">
                <a:latin typeface="Swiss721 BT" panose="020B0504020202020204" pitchFamily="34" charset="0"/>
                <a:cs typeface="Swiss721 BT" panose="020B0504020202020204" pitchFamily="34" charset="0"/>
              </a:rPr>
              <a:t>Pryd? </a:t>
            </a:r>
          </a:p>
          <a:p>
            <a:pPr marL="0" indent="0">
              <a:buNone/>
              <a:defRPr b="0" i="0"/>
            </a:pPr>
            <a:r>
              <a:rPr lang="1106" sz="1800">
                <a:solidFill>
                  <a:schemeClr val="bg1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Dydd </a:t>
            </a:r>
            <a:r>
              <a:rPr lang="en-GB" sz="1800" dirty="0">
                <a:solidFill>
                  <a:schemeClr val="bg1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Mawrth</a:t>
            </a:r>
            <a:r>
              <a:rPr lang="1106" sz="1800">
                <a:solidFill>
                  <a:schemeClr val="bg1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 </a:t>
            </a:r>
            <a:r>
              <a:rPr lang="en-GB" sz="1800" dirty="0">
                <a:solidFill>
                  <a:schemeClr val="bg1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1</a:t>
            </a:r>
            <a:r>
              <a:rPr lang="1106" sz="1800">
                <a:solidFill>
                  <a:schemeClr val="bg1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 </a:t>
            </a:r>
            <a:r>
              <a:rPr lang="en-GB" sz="1800" dirty="0">
                <a:solidFill>
                  <a:schemeClr val="bg1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Hydref</a:t>
            </a:r>
            <a:r>
              <a:rPr lang="1106" sz="1800">
                <a:solidFill>
                  <a:schemeClr val="bg1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 </a:t>
            </a:r>
            <a:r>
              <a:rPr lang="1106" sz="1800" dirty="0">
                <a:solidFill>
                  <a:schemeClr val="bg1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i </a:t>
            </a:r>
            <a:r>
              <a:rPr lang="1106" sz="1800">
                <a:solidFill>
                  <a:schemeClr val="bg1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ddydd </a:t>
            </a:r>
            <a:r>
              <a:rPr lang="en-GB" sz="1800" dirty="0" err="1">
                <a:solidFill>
                  <a:schemeClr val="bg1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Iau</a:t>
            </a:r>
            <a:r>
              <a:rPr lang="1106" sz="1800">
                <a:solidFill>
                  <a:schemeClr val="bg1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 </a:t>
            </a:r>
            <a:r>
              <a:rPr lang="en-GB" sz="1800" dirty="0">
                <a:solidFill>
                  <a:schemeClr val="bg1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31</a:t>
            </a:r>
            <a:r>
              <a:rPr lang="1106" sz="1800">
                <a:solidFill>
                  <a:schemeClr val="bg1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 </a:t>
            </a:r>
            <a:r>
              <a:rPr lang="en-GB" sz="1800" dirty="0">
                <a:solidFill>
                  <a:schemeClr val="bg1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Hydref</a:t>
            </a:r>
            <a:r>
              <a:rPr lang="1106" sz="1800">
                <a:solidFill>
                  <a:schemeClr val="bg1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 </a:t>
            </a:r>
            <a:r>
              <a:rPr lang="1106" sz="1800" dirty="0">
                <a:solidFill>
                  <a:schemeClr val="bg1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2024.</a:t>
            </a:r>
          </a:p>
          <a:p>
            <a:pPr marL="0" indent="0">
              <a:buNone/>
              <a:defRPr b="0" i="0"/>
            </a:pPr>
            <a:r>
              <a:rPr lang="1106" sz="3200" dirty="0">
                <a:latin typeface="Swiss721 BT" panose="020B0504020202020204" pitchFamily="34" charset="0"/>
                <a:cs typeface="Swiss721 BT" panose="020B0504020202020204" pitchFamily="34" charset="0"/>
              </a:rPr>
              <a:t>Sut?</a:t>
            </a:r>
          </a:p>
          <a:p>
            <a:pPr marL="0" indent="0">
              <a:lnSpc>
                <a:spcPct val="120000"/>
              </a:lnSpc>
              <a:buNone/>
              <a:defRPr b="0" i="0"/>
            </a:pPr>
            <a:r>
              <a:rPr lang="1106" sz="1800" dirty="0">
                <a:solidFill>
                  <a:schemeClr val="bg1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Cerdded/troelli, seiclo, sgwtera neu barcio a cherdded i'r ysgol gymaint â phosibl yn ystod </a:t>
            </a:r>
            <a:r>
              <a:rPr lang="1106" sz="1800">
                <a:solidFill>
                  <a:schemeClr val="bg1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mis </a:t>
            </a:r>
            <a:r>
              <a:rPr lang="en-GB" sz="1800" dirty="0">
                <a:solidFill>
                  <a:schemeClr val="bg1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Hydref</a:t>
            </a:r>
            <a:r>
              <a:rPr lang="1106" sz="1800">
                <a:solidFill>
                  <a:schemeClr val="bg1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, </a:t>
            </a:r>
            <a:r>
              <a:rPr lang="1106" sz="1800" dirty="0">
                <a:solidFill>
                  <a:schemeClr val="bg1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gan gofio cofnodi eich holl deithiau i'r ysgol ar Draciwr Teithio WOW. </a:t>
            </a:r>
          </a:p>
          <a:p>
            <a:pPr marL="0" indent="0">
              <a:buNone/>
              <a:defRPr b="0" i="0"/>
            </a:pPr>
            <a:r>
              <a:rPr lang="1106" sz="3200" dirty="0">
                <a:latin typeface="Swiss721 BT" panose="020B0504020202020204" pitchFamily="34" charset="0"/>
                <a:cs typeface="Swiss721 BT" panose="020B0504020202020204" pitchFamily="34" charset="0"/>
              </a:rPr>
              <a:t>Pam? </a:t>
            </a:r>
          </a:p>
          <a:p>
            <a:pPr marL="0" indent="0">
              <a:buNone/>
              <a:defRPr b="0" i="0"/>
            </a:pPr>
            <a:r>
              <a:rPr lang="1106" sz="1800" dirty="0">
                <a:solidFill>
                  <a:schemeClr val="bg1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Mae llawer o fanteision i gerdded i'r ysgol, </a:t>
            </a:r>
            <a:r>
              <a:rPr lang="1106" sz="1800" b="1" dirty="0">
                <a:latin typeface="Swiss721 BT" panose="020B0504020202020204" pitchFamily="34" charset="0"/>
                <a:cs typeface="Swiss721 BT" panose="020B0504020202020204" pitchFamily="34" charset="0"/>
              </a:rPr>
              <a:t>allwch chi feddwl am rai? </a:t>
            </a:r>
            <a:r>
              <a:rPr lang="1106" sz="1800" b="0" dirty="0">
                <a:latin typeface="Swiss721 BT" panose="020B0504020202020204" pitchFamily="34" charset="0"/>
                <a:cs typeface="Swiss721 BT" panose="020B0504020202020204" pitchFamily="34" charset="0"/>
              </a:rPr>
              <a:t> 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D8D713D6-A5BD-6607-B9E5-4035977454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75244" y="262631"/>
            <a:ext cx="1130935" cy="1254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66468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D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DA7A1E4-39F6-BFCF-A670-855C2C9E5D77}"/>
              </a:ext>
            </a:extLst>
          </p:cNvPr>
          <p:cNvSpPr/>
          <p:nvPr/>
        </p:nvSpPr>
        <p:spPr>
          <a:xfrm>
            <a:off x="7326489" y="3872090"/>
            <a:ext cx="4599051" cy="2647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Swiss721 BT" panose="020B0504020202020204" pitchFamily="34" charset="0"/>
              <a:cs typeface="Swiss721 BT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577A10-F094-4878-9B01-E99FD7556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01" y="225794"/>
            <a:ext cx="9897723" cy="1325563"/>
          </a:xfrm>
        </p:spPr>
        <p:txBody>
          <a:bodyPr>
            <a:normAutofit fontScale="90000"/>
          </a:bodyPr>
          <a:lstStyle/>
          <a:p>
            <a:pPr>
              <a:defRPr b="0" i="0"/>
            </a:pPr>
            <a:r>
              <a:rPr lang="1106" sz="6000"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Gawsoch chi unrhyw un o'r rhain? </a:t>
            </a:r>
            <a:endParaRPr lang="en-US">
              <a:latin typeface="Swiss721 BlkCn BT" panose="020B0806030502040204" pitchFamily="34" charset="0"/>
              <a:ea typeface="+mn-ea"/>
              <a:cs typeface="Swiss721 BlkCn BT" panose="020B0806030502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13EDD-4CC6-46B2-9234-714DCCF25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696" y="1428338"/>
            <a:ext cx="6281302" cy="509164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US" sz="2400" b="1">
              <a:latin typeface="Swiss721 BT" panose="020B0504020202020204" pitchFamily="34" charset="0"/>
              <a:cs typeface="Swiss721 BT" panose="020B0504020202020204" pitchFamily="34" charset="0"/>
            </a:endParaRPr>
          </a:p>
          <a:p>
            <a:pPr marL="0" indent="0">
              <a:buNone/>
            </a:pPr>
            <a:endParaRPr lang="en-US" sz="2400" b="1">
              <a:latin typeface="Swiss721 BT" panose="020B0504020202020204" pitchFamily="34" charset="0"/>
              <a:cs typeface="Swiss721 BT" panose="020B0504020202020204" pitchFamily="34" charset="0"/>
            </a:endParaRPr>
          </a:p>
          <a:p>
            <a:pPr marL="0" indent="0">
              <a:buNone/>
            </a:pPr>
            <a:endParaRPr lang="en-US" sz="2000" b="1">
              <a:solidFill>
                <a:srgbClr val="FF0000"/>
              </a:solidFill>
              <a:latin typeface="Swiss721 BT" panose="020B0504020202020204" pitchFamily="34" charset="0"/>
              <a:cs typeface="Swiss721 BT" panose="020B0504020202020204" pitchFamily="34" charset="0"/>
            </a:endParaRP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00A76D-3A74-4C0F-99EC-FEF4DE3261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7442" y="223819"/>
            <a:ext cx="996816" cy="14709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75CF9D-BFDC-45B2-9A82-791CD7B276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5762" y="2330259"/>
            <a:ext cx="1171670" cy="117167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073EAA6-1E93-4C9B-A405-00C2623330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3932" y="1594941"/>
            <a:ext cx="1251896" cy="1251896"/>
          </a:xfrm>
          <a:prstGeom prst="rect">
            <a:avLst/>
          </a:prstGeom>
        </p:spPr>
      </p:pic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DF4A79F8-7361-4829-84A2-50E7B0119E3C}"/>
              </a:ext>
            </a:extLst>
          </p:cNvPr>
          <p:cNvSpPr txBox="1"/>
          <p:nvPr/>
        </p:nvSpPr>
        <p:spPr>
          <a:xfrm>
            <a:off x="536823" y="1509071"/>
            <a:ext cx="6281302" cy="486987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  <a:defRPr b="0" i="0"/>
            </a:pPr>
            <a:r>
              <a:rPr lang="1106" sz="3000" b="1">
                <a:latin typeface="Swiss721 BT" panose="020B0504020202020204" pitchFamily="34" charset="0"/>
                <a:cs typeface="Swiss721 BT" panose="020B0504020202020204" pitchFamily="34" charset="0"/>
              </a:rPr>
              <a:t>Mae'n gwella iechyd corfforol a meddyliol.</a:t>
            </a:r>
          </a:p>
          <a:p>
            <a:pPr>
              <a:lnSpc>
                <a:spcPct val="160000"/>
              </a:lnSpc>
              <a:defRPr b="0" i="0"/>
            </a:pPr>
            <a:r>
              <a:rPr lang="1106" sz="3000" b="1">
                <a:latin typeface="Swiss721 BT" panose="020B0504020202020204" pitchFamily="34" charset="0"/>
                <a:cs typeface="Swiss721 BT" panose="020B0504020202020204" pitchFamily="34" charset="0"/>
              </a:rPr>
              <a:t>Mae'n diogelu'r amgylchedd, gan gynnwys ansawdd yr aer o gwmpas ein hysgol. </a:t>
            </a:r>
          </a:p>
          <a:p>
            <a:pPr>
              <a:lnSpc>
                <a:spcPct val="160000"/>
              </a:lnSpc>
              <a:defRPr b="0" i="0"/>
            </a:pPr>
            <a:r>
              <a:rPr lang="1106" sz="3000" b="1">
                <a:latin typeface="Swiss721 BT" panose="020B0504020202020204" pitchFamily="34" charset="0"/>
                <a:cs typeface="Swiss721 BT" panose="020B0504020202020204" pitchFamily="34" charset="0"/>
              </a:rPr>
              <a:t>Mae'n lleihau tagfeydd y tu allan i giât yr ysgol ac yn gwella diogelwch.  </a:t>
            </a:r>
          </a:p>
          <a:p>
            <a:pPr>
              <a:lnSpc>
                <a:spcPct val="160000"/>
              </a:lnSpc>
              <a:defRPr b="0" i="0"/>
            </a:pPr>
            <a:r>
              <a:rPr lang="1106" sz="3000" b="1">
                <a:latin typeface="Swiss721 BT" panose="020B0504020202020204" pitchFamily="34" charset="0"/>
                <a:cs typeface="Swiss721 BT" panose="020B0504020202020204" pitchFamily="34" charset="0"/>
              </a:rPr>
              <a:t>Mae'n gyfle i sgwrsio gyda ffrindiau a theulu. </a:t>
            </a:r>
          </a:p>
          <a:p>
            <a:pPr>
              <a:lnSpc>
                <a:spcPct val="160000"/>
              </a:lnSpc>
              <a:defRPr b="0" i="0"/>
            </a:pPr>
            <a:r>
              <a:rPr lang="1106" sz="3000" b="1">
                <a:latin typeface="Swiss721 BT" panose="020B0504020202020204" pitchFamily="34" charset="0"/>
                <a:cs typeface="Swiss721 BT" panose="020B0504020202020204" pitchFamily="34" charset="0"/>
              </a:rPr>
              <a:t>Mae'n gyfle i archwilio eich llwybr i'r ysgol a gweld byd natur o'ch cwmpas! </a:t>
            </a:r>
          </a:p>
          <a:p>
            <a:pPr>
              <a:lnSpc>
                <a:spcPct val="150000"/>
              </a:lnSpc>
            </a:pPr>
            <a:endParaRPr lang="en-GB" sz="3000" b="1">
              <a:solidFill>
                <a:schemeClr val="bg1"/>
              </a:solidFill>
              <a:latin typeface="Swiss721 BT" panose="020B0504020202020204" pitchFamily="34" charset="0"/>
              <a:cs typeface="Swiss721 BT" panose="020B05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3000" b="1">
              <a:solidFill>
                <a:schemeClr val="bg1"/>
              </a:solidFill>
              <a:latin typeface="Swiss721 BT" panose="020B0504020202020204" pitchFamily="34" charset="0"/>
              <a:cs typeface="Swiss721 BT" panose="020B0504020202020204" pitchFamily="34" charset="0"/>
            </a:endParaRPr>
          </a:p>
        </p:txBody>
      </p:sp>
      <p:pic>
        <p:nvPicPr>
          <p:cNvPr id="9" name="Picture 8" descr="A green background with black and yellow text&#10;&#10;Description automatically generated">
            <a:extLst>
              <a:ext uri="{FF2B5EF4-FFF2-40B4-BE49-F238E27FC236}">
                <a16:creationId xmlns:a16="http://schemas.microsoft.com/office/drawing/2014/main" id="{6F9B6922-3B3B-FAE9-9CA9-2BF0743D31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718" y="3872090"/>
            <a:ext cx="5308282" cy="298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0075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92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44DD408-0999-E082-91F6-304A557AB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2556" y="63660"/>
            <a:ext cx="6054333" cy="1023080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kern="1200" cap="none">
                <a:solidFill>
                  <a:srgbClr val="D50084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defRPr sz="22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2pPr>
            <a:lvl3pPr marL="179388" indent="-179388" algn="l" defTabSz="457200" rtl="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3pPr>
            <a:lvl4pPr marL="358775" indent="-179388" algn="l" defTabSz="457200" rtl="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4pPr>
            <a:lvl5pPr marL="536575" indent="-177800" algn="l" defTabSz="457200" rtl="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ct val="0"/>
              </a:spcAft>
              <a:defRPr b="0" i="0"/>
            </a:pPr>
            <a:r>
              <a:rPr lang="1106" altLang="en-US" sz="8000">
                <a:solidFill>
                  <a:schemeClr val="bg1"/>
                </a:solidFill>
                <a:latin typeface="Swiss721 BlkCn BT" panose="020B0806030502040204" pitchFamily="34" charset="0"/>
                <a:ea typeface="MS PGothic"/>
                <a:cs typeface="Swiss721 BlkCn BT" panose="020B0806030502040204" pitchFamily="34" charset="0"/>
              </a:rPr>
              <a:t>ADNODDAU</a:t>
            </a:r>
            <a:endParaRPr lang="en-GB" altLang="en-US" sz="8000">
              <a:solidFill>
                <a:schemeClr val="bg1"/>
              </a:solidFill>
              <a:latin typeface="Swiss721 BlkCn BT" panose="020B0806030502040204" pitchFamily="34" charset="0"/>
              <a:cs typeface="Swiss721 BlkCn BT" panose="020B0806030502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238400-D79D-973B-1C4E-5EE726FBFCCE}"/>
              </a:ext>
            </a:extLst>
          </p:cNvPr>
          <p:cNvSpPr txBox="1"/>
          <p:nvPr/>
        </p:nvSpPr>
        <p:spPr>
          <a:xfrm>
            <a:off x="460085" y="2747009"/>
            <a:ext cx="4926878" cy="3276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0" i="0"/>
            </a:pPr>
            <a:r>
              <a:rPr lang="1106" sz="2000" dirty="0">
                <a:solidFill>
                  <a:srgbClr val="141313"/>
                </a:solidFill>
                <a:latin typeface="Swiss721 BT" panose="020B0504020202020204" pitchFamily="34" charset="0"/>
                <a:ea typeface="MS PGothic" pitchFamily="34" charset="-128"/>
                <a:cs typeface="Swiss721 BT" panose="020B0504020202020204" pitchFamily="34" charset="0"/>
              </a:rPr>
              <a:t>Canllaw ymgysylltu i athrawon a Llysgenhadon WOW 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0" i="0"/>
            </a:pPr>
            <a:r>
              <a:rPr lang="1106" sz="2000" dirty="0">
                <a:solidFill>
                  <a:srgbClr val="141313"/>
                </a:solidFill>
                <a:latin typeface="Swiss721 BT" panose="020B0504020202020204" pitchFamily="34" charset="0"/>
                <a:ea typeface="MS PGothic" pitchFamily="34" charset="-128"/>
                <a:cs typeface="Swiss721 BT" panose="020B0504020202020204" pitchFamily="34" charset="0"/>
              </a:rPr>
              <a:t>Deunydd y gellir ei rannu ar y cyfryngau cymdeithasol 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0" i="0"/>
            </a:pPr>
            <a:r>
              <a:rPr lang="1106" sz="2000" dirty="0">
                <a:solidFill>
                  <a:srgbClr val="141313"/>
                </a:solidFill>
                <a:latin typeface="Swiss721 BT" panose="020B0504020202020204" pitchFamily="34" charset="0"/>
                <a:ea typeface="MS PGothic" pitchFamily="34" charset="-128"/>
                <a:cs typeface="Swiss721 BT" panose="020B0504020202020204" pitchFamily="34" charset="0"/>
              </a:rPr>
              <a:t>Poster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0" i="0"/>
            </a:pPr>
            <a:r>
              <a:rPr lang="1106" sz="2000" dirty="0">
                <a:solidFill>
                  <a:srgbClr val="141313"/>
                </a:solidFill>
                <a:latin typeface="Swiss721 BT" panose="020B0504020202020204" pitchFamily="34" charset="0"/>
                <a:ea typeface="MS PGothic" pitchFamily="34" charset="-128"/>
                <a:cs typeface="Swiss721 BT" panose="020B0504020202020204" pitchFamily="34" charset="0"/>
              </a:rPr>
              <a:t>Llythyr i rieni 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0" i="0"/>
            </a:pPr>
            <a:r>
              <a:rPr lang="1106" sz="2000" dirty="0">
                <a:solidFill>
                  <a:srgbClr val="141313"/>
                </a:solidFill>
                <a:latin typeface="Swiss721 BT" panose="020B0504020202020204" pitchFamily="34" charset="0"/>
                <a:ea typeface="MS PGothic" pitchFamily="34" charset="-128"/>
                <a:cs typeface="Swiss721 BT" panose="020B0504020202020204" pitchFamily="34" charset="0"/>
              </a:rPr>
              <a:t>Tystysgrifau  </a:t>
            </a:r>
            <a:endParaRPr lang="1106" sz="2400" dirty="0">
              <a:solidFill>
                <a:srgbClr val="141313"/>
              </a:solidFill>
              <a:latin typeface="Swiss721 BT" panose="020B0504020202020204" pitchFamily="34" charset="0"/>
              <a:ea typeface="MS PGothic" pitchFamily="34" charset="-128"/>
              <a:cs typeface="Swiss721 BT" panose="020B0504020202020204" pitchFamily="34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B2C76E4-DE13-78F5-4011-A2DCE0202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105" y="6268352"/>
            <a:ext cx="5821895" cy="415925"/>
          </a:xfrm>
          <a:prstGeom prst="rect">
            <a:avLst/>
          </a:prstGeom>
        </p:spPr>
        <p:txBody>
          <a:bodyPr vert="horz" wrap="square" lIns="91440" tIns="45720" rIns="91440" bIns="45720" numCol="1" rtlCol="0" anchor="ctr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ct val="0"/>
              </a:spcAft>
              <a:defRPr b="0" i="0"/>
            </a:pPr>
            <a:r>
              <a:rPr lang="1106" altLang="en-US" sz="1800" dirty="0">
                <a:solidFill>
                  <a:schemeClr val="bg1"/>
                </a:solidFill>
                <a:latin typeface="Swiss721 BT" panose="020B0504020202020204" pitchFamily="34" charset="0"/>
                <a:ea typeface="MS PGothic"/>
                <a:cs typeface="Swiss721 BT" panose="020B0504020202020204" pitchFamily="34" charset="0"/>
              </a:rPr>
              <a:t>livingstreets.org.uk/wowtopten</a:t>
            </a:r>
            <a:endParaRPr lang="en-GB" altLang="en-US" sz="1800" dirty="0">
              <a:solidFill>
                <a:schemeClr val="bg1"/>
              </a:solidFill>
              <a:latin typeface="Swiss721 BT" panose="020B0504020202020204" pitchFamily="34" charset="0"/>
              <a:cs typeface="Swiss721 BT" panose="020B05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5BAA9A-F016-8C38-67B4-C5D02BB32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993" y="1333578"/>
            <a:ext cx="2514729" cy="354983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75E75EE-B1DF-FDAD-E741-72ADDD49D7EF}"/>
              </a:ext>
            </a:extLst>
          </p:cNvPr>
          <p:cNvSpPr/>
          <p:nvPr/>
        </p:nvSpPr>
        <p:spPr>
          <a:xfrm>
            <a:off x="460085" y="173723"/>
            <a:ext cx="4562078" cy="2573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Swiss721 BT" panose="020B0504020202020204" pitchFamily="34" charset="0"/>
              <a:cs typeface="Swiss721 BT" panose="020B0504020202020204" pitchFamily="34" charset="0"/>
            </a:endParaRPr>
          </a:p>
        </p:txBody>
      </p:sp>
      <p:pic>
        <p:nvPicPr>
          <p:cNvPr id="5" name="Picture 4" descr="A green and yellow sign with black text&#10;&#10;Description automatically generated">
            <a:extLst>
              <a:ext uri="{FF2B5EF4-FFF2-40B4-BE49-F238E27FC236}">
                <a16:creationId xmlns:a16="http://schemas.microsoft.com/office/drawing/2014/main" id="{87F8C798-49AF-7832-F72E-3C50FECE1B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45" y="173723"/>
            <a:ext cx="4710218" cy="2573286"/>
          </a:xfrm>
          <a:prstGeom prst="rect">
            <a:avLst/>
          </a:prstGeom>
        </p:spPr>
      </p:pic>
      <p:pic>
        <p:nvPicPr>
          <p:cNvPr id="15" name="Picture 14" descr="A cartoon of kids walking&#10;&#10;Description automatically generated">
            <a:extLst>
              <a:ext uri="{FF2B5EF4-FFF2-40B4-BE49-F238E27FC236}">
                <a16:creationId xmlns:a16="http://schemas.microsoft.com/office/drawing/2014/main" id="{31F7CB9A-7EBA-C231-8251-3552CAADB9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140" y="4868566"/>
            <a:ext cx="3453745" cy="1989434"/>
          </a:xfrm>
          <a:prstGeom prst="rect">
            <a:avLst/>
          </a:prstGeom>
        </p:spPr>
      </p:pic>
      <p:pic>
        <p:nvPicPr>
          <p:cNvPr id="4" name="Picture 3" descr="A poster of a group of children walking&#10;&#10;Description automatically generated">
            <a:extLst>
              <a:ext uri="{FF2B5EF4-FFF2-40B4-BE49-F238E27FC236}">
                <a16:creationId xmlns:a16="http://schemas.microsoft.com/office/drawing/2014/main" id="{A0054A29-7253-A4A0-7650-7A8F759C48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186" y="1312793"/>
            <a:ext cx="2514729" cy="355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72123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77A10-F094-4878-9B01-E99FD7556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7563" y="108851"/>
            <a:ext cx="6000759" cy="1325563"/>
          </a:xfrm>
        </p:spPr>
        <p:txBody>
          <a:bodyPr>
            <a:normAutofit/>
          </a:bodyPr>
          <a:lstStyle/>
          <a:p>
            <a:pPr>
              <a:defRPr b="0" i="0"/>
            </a:pPr>
            <a:r>
              <a:rPr lang="1106" sz="6500"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Felly, cofiwch... </a:t>
            </a:r>
            <a:endParaRPr lang="en-GB" sz="6500">
              <a:latin typeface="Swiss721 BlkCn BT" panose="020B0806030502040204" pitchFamily="34" charset="0"/>
              <a:ea typeface="+mn-ea"/>
              <a:cs typeface="Swiss721 BlkCn BT" panose="020B0806030502040204" pitchFamily="34" charset="0"/>
            </a:endParaRP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00A76D-3A74-4C0F-99EC-FEF4DE3261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5137" y="122179"/>
            <a:ext cx="996816" cy="1470973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E19D59A7-8E78-4350-9E99-CD2B72252D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8881" y="2439395"/>
            <a:ext cx="1073072" cy="107307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6F1BAD1-2144-4C87-AF1A-F89C0583E057}"/>
              </a:ext>
            </a:extLst>
          </p:cNvPr>
          <p:cNvSpPr txBox="1"/>
          <p:nvPr/>
        </p:nvSpPr>
        <p:spPr>
          <a:xfrm>
            <a:off x="800103" y="3429000"/>
            <a:ext cx="9289295" cy="417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DF1995"/>
              </a:buClr>
              <a:buFont typeface="Wingdings" panose="05000000000000000000" pitchFamily="2" charset="2"/>
              <a:buChar char="ü"/>
              <a:defRPr b="0" i="0"/>
            </a:pPr>
            <a:r>
              <a:rPr lang="1106" sz="2400" b="1">
                <a:latin typeface="Swiss721 BT" panose="020B0504020202020204" pitchFamily="34" charset="0"/>
                <a:cs typeface="Swiss721 BT" panose="020B0504020202020204" pitchFamily="34" charset="0"/>
              </a:rPr>
              <a:t>Mae parcio a cherdded yn golygu parcio'r car</a:t>
            </a:r>
            <a:r>
              <a:rPr lang="1106" sz="2400" b="0">
                <a:solidFill>
                  <a:srgbClr val="DF1995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 </a:t>
            </a:r>
            <a:r>
              <a:rPr lang="1106" sz="2400" b="1">
                <a:solidFill>
                  <a:srgbClr val="DF1995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ddeg munud i ffwrdd o'r ysgol a cherdded gweddill y</a:t>
            </a:r>
            <a:r>
              <a:rPr lang="1106" sz="2400" b="0">
                <a:latin typeface="Swiss721 BT" panose="020B0504020202020204" pitchFamily="34" charset="0"/>
                <a:cs typeface="Swiss721 BT" panose="020B0504020202020204" pitchFamily="34" charset="0"/>
              </a:rPr>
              <a:t> </a:t>
            </a:r>
            <a:r>
              <a:rPr lang="1106" sz="2400" b="1">
                <a:solidFill>
                  <a:srgbClr val="DF1995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daith.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b="1" dirty="0">
              <a:latin typeface="Swiss721 BT" panose="020B0504020202020204" pitchFamily="34" charset="0"/>
              <a:cs typeface="Swiss721 BT" panose="020B0504020202020204" pitchFamily="34" charset="0"/>
            </a:endParaRPr>
          </a:p>
          <a:p>
            <a:pPr marL="342900" indent="-342900">
              <a:buClr>
                <a:srgbClr val="DF1995"/>
              </a:buClr>
              <a:buFont typeface="Wingdings" panose="05000000000000000000" pitchFamily="2" charset="2"/>
              <a:buChar char="ü"/>
              <a:defRPr b="0" i="0"/>
            </a:pPr>
            <a:r>
              <a:rPr lang="1106" sz="2400" b="1">
                <a:latin typeface="Swiss721 BT" panose="020B0504020202020204" pitchFamily="34" charset="0"/>
                <a:cs typeface="Swiss721 BT" panose="020B0504020202020204" pitchFamily="34" charset="0"/>
              </a:rPr>
              <a:t>Cofnodwch eich taith i'r ysgol ar y Traciwr Teithio bob dydd. </a:t>
            </a:r>
          </a:p>
          <a:p>
            <a:endParaRPr lang="en-US" sz="2400" b="1" dirty="0">
              <a:latin typeface="Swiss721 BT" panose="020B0504020202020204" pitchFamily="34" charset="0"/>
              <a:cs typeface="Swiss721 BT" panose="020B0504020202020204" pitchFamily="34" charset="0"/>
            </a:endParaRPr>
          </a:p>
          <a:p>
            <a:pPr marL="342900" indent="-342900">
              <a:buSzPct val="120000"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b="0" i="0"/>
            </a:pPr>
            <a:r>
              <a:rPr lang="1106" sz="2400" b="1">
                <a:latin typeface="Swiss721 BT" panose="020B0504020202020204" pitchFamily="34" charset="0"/>
                <a:cs typeface="Swiss721 BT" panose="020B0504020202020204" pitchFamily="34" charset="0"/>
              </a:rPr>
              <a:t>Po fwyaf o deithiau rydyn ni'n eu cofnodi ar y Traciwr Teithio, a pho fwyaf o deithiau llesol rydyn ni'n eu gwneud i'r ysgol, y gorau fydd ein siawns o symud i fyny'r bwrdd arwain!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  <a:latin typeface="Swiss721 BT" panose="020B0504020202020204" pitchFamily="34" charset="0"/>
              <a:cs typeface="Swiss721 BT" panose="020B0504020202020204" pitchFamily="34" charset="0"/>
            </a:endParaRPr>
          </a:p>
        </p:txBody>
      </p:sp>
      <p:pic>
        <p:nvPicPr>
          <p:cNvPr id="3" name="Picture 2" descr="A picture containing light&#10;&#10;Description automatically generated">
            <a:extLst>
              <a:ext uri="{FF2B5EF4-FFF2-40B4-BE49-F238E27FC236}">
                <a16:creationId xmlns:a16="http://schemas.microsoft.com/office/drawing/2014/main" id="{588EF3F1-6619-4C7F-9607-3A663D86CF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9398" y="4120377"/>
            <a:ext cx="1073072" cy="1073072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C256A4F6-FD12-4F69-AA0C-7009A76ADA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0177" y="5631298"/>
            <a:ext cx="1104523" cy="11045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6F8FF1B-32CA-04FD-9160-AF5353B2A86C}"/>
              </a:ext>
            </a:extLst>
          </p:cNvPr>
          <p:cNvSpPr txBox="1"/>
          <p:nvPr/>
        </p:nvSpPr>
        <p:spPr>
          <a:xfrm>
            <a:off x="5001390" y="1301116"/>
            <a:ext cx="56474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D1338A"/>
              </a:buClr>
              <a:buFont typeface="Wingdings" panose="05000000000000000000" pitchFamily="2" charset="2"/>
              <a:buChar char="ü"/>
              <a:defRPr b="0" i="0"/>
            </a:pPr>
            <a:r>
              <a:rPr lang="1106" sz="2400" b="1">
                <a:latin typeface="Swiss721 BT" panose="020B0504020202020204" pitchFamily="34" charset="0"/>
                <a:cs typeface="Swiss721 BT" panose="020B0504020202020204" pitchFamily="34" charset="0"/>
              </a:rPr>
              <a:t>Ceisiwch gerdded/troelli, seiclo, sgwtera neu barcio a cherdded gymaint â phosibl rhwng dydd </a:t>
            </a:r>
            <a:r>
              <a:rPr lang="en-GB" sz="2400" b="1" dirty="0">
                <a:latin typeface="Swiss721 BT" panose="020B0504020202020204" pitchFamily="34" charset="0"/>
                <a:cs typeface="Swiss721 BT" panose="020B0504020202020204" pitchFamily="34" charset="0"/>
              </a:rPr>
              <a:t>Mawrth</a:t>
            </a:r>
            <a:r>
              <a:rPr lang="1106" sz="2400" b="1">
                <a:latin typeface="Swiss721 BT" panose="020B0504020202020204" pitchFamily="34" charset="0"/>
                <a:cs typeface="Swiss721 BT" panose="020B0504020202020204" pitchFamily="34" charset="0"/>
              </a:rPr>
              <a:t> </a:t>
            </a:r>
            <a:r>
              <a:rPr lang="en-GB" sz="2400" b="1" dirty="0">
                <a:latin typeface="Swiss721 BT" panose="020B0504020202020204" pitchFamily="34" charset="0"/>
                <a:cs typeface="Swiss721 BT" panose="020B0504020202020204" pitchFamily="34" charset="0"/>
              </a:rPr>
              <a:t>1</a:t>
            </a:r>
            <a:r>
              <a:rPr lang="1106" sz="2400" b="1">
                <a:latin typeface="Swiss721 BT" panose="020B0504020202020204" pitchFamily="34" charset="0"/>
                <a:cs typeface="Swiss721 BT" panose="020B0504020202020204" pitchFamily="34" charset="0"/>
              </a:rPr>
              <a:t> </a:t>
            </a:r>
            <a:r>
              <a:rPr lang="en-GB" sz="2400" b="1" dirty="0">
                <a:latin typeface="Swiss721 BT" panose="020B0504020202020204" pitchFamily="34" charset="0"/>
                <a:cs typeface="Swiss721 BT" panose="020B0504020202020204" pitchFamily="34" charset="0"/>
              </a:rPr>
              <a:t>Hydref</a:t>
            </a:r>
            <a:r>
              <a:rPr lang="1106" sz="2400" b="1">
                <a:latin typeface="Swiss721 BT" panose="020B0504020202020204" pitchFamily="34" charset="0"/>
                <a:cs typeface="Swiss721 BT" panose="020B0504020202020204" pitchFamily="34" charset="0"/>
              </a:rPr>
              <a:t> a dydd </a:t>
            </a:r>
            <a:r>
              <a:rPr lang="en-GB" sz="2400" b="1" dirty="0" err="1">
                <a:latin typeface="Swiss721 BT" panose="020B0504020202020204" pitchFamily="34" charset="0"/>
                <a:cs typeface="Swiss721 BT" panose="020B0504020202020204" pitchFamily="34" charset="0"/>
              </a:rPr>
              <a:t>Iau</a:t>
            </a:r>
            <a:r>
              <a:rPr lang="1106" sz="2400" b="1">
                <a:latin typeface="Swiss721 BT" panose="020B0504020202020204" pitchFamily="34" charset="0"/>
                <a:cs typeface="Swiss721 BT" panose="020B0504020202020204" pitchFamily="34" charset="0"/>
              </a:rPr>
              <a:t> </a:t>
            </a:r>
            <a:r>
              <a:rPr lang="en-GB" sz="2400" b="1" dirty="0">
                <a:latin typeface="Swiss721 BT" panose="020B0504020202020204" pitchFamily="34" charset="0"/>
                <a:cs typeface="Swiss721 BT" panose="020B0504020202020204" pitchFamily="34" charset="0"/>
              </a:rPr>
              <a:t>31</a:t>
            </a:r>
            <a:r>
              <a:rPr lang="1106" sz="2400" b="1">
                <a:latin typeface="Swiss721 BT" panose="020B0504020202020204" pitchFamily="34" charset="0"/>
                <a:cs typeface="Swiss721 BT" panose="020B0504020202020204" pitchFamily="34" charset="0"/>
              </a:rPr>
              <a:t> </a:t>
            </a:r>
            <a:r>
              <a:rPr lang="en-GB" sz="2400" b="1" dirty="0">
                <a:latin typeface="Swiss721 BT" panose="020B0504020202020204" pitchFamily="34" charset="0"/>
                <a:cs typeface="Swiss721 BT" panose="020B0504020202020204" pitchFamily="34" charset="0"/>
              </a:rPr>
              <a:t>Hydref</a:t>
            </a:r>
            <a:r>
              <a:rPr lang="1106" sz="2400" b="1">
                <a:latin typeface="Swiss721 BT" panose="020B0504020202020204" pitchFamily="34" charset="0"/>
                <a:cs typeface="Swiss721 BT" panose="020B0504020202020204" pitchFamily="34" charset="0"/>
              </a:rPr>
              <a:t>.</a:t>
            </a:r>
            <a:r>
              <a:rPr lang="1106" sz="2400" b="0">
                <a:latin typeface="Swiss721 BT" panose="020B0504020202020204" pitchFamily="34" charset="0"/>
                <a:cs typeface="Swiss721 BT" panose="020B0504020202020204" pitchFamily="34" charset="0"/>
              </a:rPr>
              <a:t> </a:t>
            </a:r>
            <a:endParaRPr lang="1106" sz="2400" b="1">
              <a:latin typeface="Swiss721 BT" panose="020B0504020202020204" pitchFamily="34" charset="0"/>
              <a:cs typeface="Swiss721 BT" panose="020B05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8DC1BA-AE2A-09C0-4B08-331F42C653A5}"/>
              </a:ext>
            </a:extLst>
          </p:cNvPr>
          <p:cNvSpPr/>
          <p:nvPr/>
        </p:nvSpPr>
        <p:spPr>
          <a:xfrm>
            <a:off x="209688" y="122179"/>
            <a:ext cx="4537944" cy="24760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Swiss721 BT" panose="020B0504020202020204" pitchFamily="34" charset="0"/>
              <a:cs typeface="Swiss721 BT" panose="020B0504020202020204" pitchFamily="34" charset="0"/>
            </a:endParaRPr>
          </a:p>
        </p:txBody>
      </p:sp>
      <p:pic>
        <p:nvPicPr>
          <p:cNvPr id="8" name="Picture 7" descr="A green background with black and yellow text&#10;&#10;Description automatically generated">
            <a:extLst>
              <a:ext uri="{FF2B5EF4-FFF2-40B4-BE49-F238E27FC236}">
                <a16:creationId xmlns:a16="http://schemas.microsoft.com/office/drawing/2014/main" id="{ADD21A40-20C4-FDC2-4225-3675B72B24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44"/>
            <a:ext cx="4807875" cy="292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773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92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D4D4390-0437-BDB6-FF64-DBDFDD21A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923" y="373791"/>
            <a:ext cx="9514151" cy="663969"/>
          </a:xfrm>
        </p:spPr>
        <p:txBody>
          <a:bodyPr>
            <a:noAutofit/>
          </a:bodyPr>
          <a:lstStyle/>
          <a:p>
            <a:pPr algn="ctr">
              <a:defRPr b="0" i="0"/>
            </a:pPr>
            <a:r>
              <a:rPr lang="1106" sz="7200">
                <a:solidFill>
                  <a:schemeClr val="bg1">
                    <a:lumMod val="95000"/>
                  </a:schemeClr>
                </a:solidFill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Pob Lwc!</a:t>
            </a:r>
            <a:endParaRPr lang="en-GB" sz="7200">
              <a:solidFill>
                <a:schemeClr val="bg1">
                  <a:lumMod val="95000"/>
                </a:schemeClr>
              </a:solidFill>
              <a:latin typeface="Swiss721 BlkCn BT" panose="020B0806030502040204" pitchFamily="34" charset="0"/>
              <a:ea typeface="+mn-ea"/>
              <a:cs typeface="Swiss721 BlkCn BT" panose="020B0806030502040204" pitchFamily="34" charset="0"/>
            </a:endParaRPr>
          </a:p>
        </p:txBody>
      </p:sp>
      <p:pic>
        <p:nvPicPr>
          <p:cNvPr id="6" name="Picture 5" descr="A group of children walking&#10;&#10;Description automatically generated">
            <a:extLst>
              <a:ext uri="{FF2B5EF4-FFF2-40B4-BE49-F238E27FC236}">
                <a16:creationId xmlns:a16="http://schemas.microsoft.com/office/drawing/2014/main" id="{45CE3033-9536-779A-C530-47AB6319BE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812" y="1471070"/>
            <a:ext cx="9594524" cy="501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73628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8.04.09"/>
  <p:tag name="AS_TITLE" val="Aspose.Slides for .NET 4.0 Client Profile"/>
  <p:tag name="AS_VERSION" val="18.4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43">
      <a:dk1>
        <a:srgbClr val="141313"/>
      </a:dk1>
      <a:lt1>
        <a:srgbClr val="FFFFFE"/>
      </a:lt1>
      <a:dk2>
        <a:srgbClr val="777877"/>
      </a:dk2>
      <a:lt2>
        <a:srgbClr val="FFFFFE"/>
      </a:lt2>
      <a:accent1>
        <a:srgbClr val="98D003"/>
      </a:accent1>
      <a:accent2>
        <a:srgbClr val="D50084"/>
      </a:accent2>
      <a:accent3>
        <a:srgbClr val="FD7B17"/>
      </a:accent3>
      <a:accent4>
        <a:srgbClr val="FFDB02"/>
      </a:accent4>
      <a:accent5>
        <a:srgbClr val="777877"/>
      </a:accent5>
      <a:accent6>
        <a:srgbClr val="B2B3B2"/>
      </a:accent6>
      <a:hlink>
        <a:srgbClr val="A1C836"/>
      </a:hlink>
      <a:folHlink>
        <a:srgbClr val="FD7B17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DCABAE9E3AF8479AE05B796CDF45DF" ma:contentTypeVersion="21" ma:contentTypeDescription="Create a new document." ma:contentTypeScope="" ma:versionID="f6925a91e1fc5b5783f5c7f582181681">
  <xsd:schema xmlns:xsd="http://www.w3.org/2001/XMLSchema" xmlns:xs="http://www.w3.org/2001/XMLSchema" xmlns:p="http://schemas.microsoft.com/office/2006/metadata/properties" xmlns:ns1="http://schemas.microsoft.com/sharepoint/v3" xmlns:ns2="951b20b7-f7c8-4763-998b-ab5b0cbdf968" xmlns:ns3="75a483ea-b938-465c-bd1f-cfc79fe429ab" xmlns:ns4="79d131e3-db1c-43bc-9a48-9b992d56a0cd" targetNamespace="http://schemas.microsoft.com/office/2006/metadata/properties" ma:root="true" ma:fieldsID="fd5775dfa9f1e008e150c9ab04568d64" ns1:_="" ns2:_="" ns3:_="" ns4:_="">
    <xsd:import namespace="http://schemas.microsoft.com/sharepoint/v3"/>
    <xsd:import namespace="951b20b7-f7c8-4763-998b-ab5b0cbdf968"/>
    <xsd:import namespace="75a483ea-b938-465c-bd1f-cfc79fe429ab"/>
    <xsd:import namespace="79d131e3-db1c-43bc-9a48-9b992d56a0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1b20b7-f7c8-4763-998b-ab5b0cbdf9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18" nillable="true" ma:displayName="Sign-off status" ma:internalName="Sign_x002d_off_x0020_status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fcfc4416-7fd9-48d1-a119-23c3eb3c5a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483ea-b938-465c-bd1f-cfc79fe429a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d131e3-db1c-43bc-9a48-9b992d56a0cd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15da032d-c93f-4b98-bd54-4c055f6c9d9f}" ma:internalName="TaxCatchAll" ma:showField="CatchAllData" ma:web="79d131e3-db1c-43bc-9a48-9b992d56a0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5a483ea-b938-465c-bd1f-cfc79fe429ab">
      <UserInfo>
        <DisplayName>Vicky Spencer</DisplayName>
        <AccountId>386</AccountId>
        <AccountType/>
      </UserInfo>
    </SharedWithUsers>
    <_ip_UnifiedCompliancePolicyUIAction xmlns="http://schemas.microsoft.com/sharepoint/v3" xsi:nil="true"/>
    <TaxCatchAll xmlns="79d131e3-db1c-43bc-9a48-9b992d56a0cd" xsi:nil="true"/>
    <_ip_UnifiedCompliancePolicyProperties xmlns="http://schemas.microsoft.com/sharepoint/v3" xsi:nil="true"/>
    <lcf76f155ced4ddcb4097134ff3c332f xmlns="951b20b7-f7c8-4763-998b-ab5b0cbdf968">
      <Terms xmlns="http://schemas.microsoft.com/office/infopath/2007/PartnerControls"/>
    </lcf76f155ced4ddcb4097134ff3c332f>
    <_Flow_SignoffStatus xmlns="951b20b7-f7c8-4763-998b-ab5b0cbdf96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4D5338F-AE9B-446B-94D8-9F045DA99286}"/>
</file>

<file path=customXml/itemProps2.xml><?xml version="1.0" encoding="utf-8"?>
<ds:datastoreItem xmlns:ds="http://schemas.openxmlformats.org/officeDocument/2006/customXml" ds:itemID="{C57D2F84-9DAD-4C24-88E5-4DE5FEF700A8}">
  <ds:schemaRefs>
    <ds:schemaRef ds:uri="http://purl.org/dc/dcmitype/"/>
    <ds:schemaRef ds:uri="http://schemas.openxmlformats.org/package/2006/metadata/core-properties"/>
    <ds:schemaRef ds:uri="http://purl.org/dc/terms/"/>
    <ds:schemaRef ds:uri="75a483ea-b938-465c-bd1f-cfc79fe429ab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951b20b7-f7c8-4763-998b-ab5b0cbdf968"/>
    <ds:schemaRef ds:uri="http://www.w3.org/XML/1998/namespace"/>
    <ds:schemaRef ds:uri="http://schemas.microsoft.com/sharepoint/v3"/>
    <ds:schemaRef ds:uri="79d131e3-db1c-43bc-9a48-9b992d56a0cd"/>
    <ds:schemaRef ds:uri="fe805cfc-a9a4-475d-b577-3eab5da6d1ff"/>
  </ds:schemaRefs>
</ds:datastoreItem>
</file>

<file path=customXml/itemProps3.xml><?xml version="1.0" encoding="utf-8"?>
<ds:datastoreItem xmlns:ds="http://schemas.openxmlformats.org/officeDocument/2006/customXml" ds:itemID="{088BEA83-CBCA-4B55-903E-A66B5917EF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766</TotalTime>
  <Words>406</Words>
  <Application>Microsoft Macintosh PowerPoint</Application>
  <PresentationFormat>Widescreen</PresentationFormat>
  <Paragraphs>40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Swiss721 BlkCn BT</vt:lpstr>
      <vt:lpstr>Swiss721 BT</vt:lpstr>
      <vt:lpstr>Wingdings</vt:lpstr>
      <vt:lpstr>Office Theme</vt:lpstr>
      <vt:lpstr>1_Office Theme</vt:lpstr>
      <vt:lpstr>PowerPoint Presentation</vt:lpstr>
      <vt:lpstr>Gadewch i ni gyrraedd brig y bwrdd arwain! </vt:lpstr>
      <vt:lpstr>Gawsoch chi unrhyw un o'r rhain? </vt:lpstr>
      <vt:lpstr>PowerPoint Presentation</vt:lpstr>
      <vt:lpstr>Felly, cofiwch... </vt:lpstr>
      <vt:lpstr>Pob Lwc!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YOUR TITLE HERE</dc:title>
  <dc:creator>Francesca Marzullo</dc:creator>
  <cp:lastModifiedBy>Sarah Philpott</cp:lastModifiedBy>
  <cp:revision>94</cp:revision>
  <dcterms:created xsi:type="dcterms:W3CDTF">2020-01-07T11:14:38Z</dcterms:created>
  <dcterms:modified xsi:type="dcterms:W3CDTF">2024-05-22T14:51:44Z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0x010100F0DCABAE9E3AF8479AE05B796CDF45DF</vt:lpwstr>
  </property>
  <property fmtid="{D5CDD505-2E9C-101B-9397-08002B2CF9AE}" pid="3" name="MediaServiceImageTags">
    <vt:lpwstr/>
  </property>
</Properties>
</file>