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67" r:id="rId5"/>
    <p:sldId id="295" r:id="rId6"/>
    <p:sldId id="279" r:id="rId7"/>
    <p:sldId id="271" r:id="rId8"/>
    <p:sldId id="285" r:id="rId9"/>
    <p:sldId id="286" r:id="rId10"/>
    <p:sldId id="288" r:id="rId11"/>
    <p:sldId id="290" r:id="rId12"/>
    <p:sldId id="302" r:id="rId13"/>
    <p:sldId id="280" r:id="rId14"/>
    <p:sldId id="281" r:id="rId15"/>
    <p:sldId id="282" r:id="rId16"/>
  </p:sldIdLst>
  <p:sldSz cx="12192000" cy="6858000"/>
  <p:notesSz cx="6875463" cy="10002838"/>
  <p:defaultTextStyle>
    <a:defPPr rtl="0">
      <a:defRPr lang="cy-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E62B98-FEE6-E74B-2551-3372DC154186}" name="Francesca Marzullo" initials="FM" userId="S::Francesca.Marzullo@livingstreets.org.uk::30ff084c-1b57-42e3-ae4c-f04756707d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na Cara-Collins" initials="NC" lastIdx="5" clrIdx="0">
    <p:extLst>
      <p:ext uri="{19B8F6BF-5375-455C-9EA6-DF929625EA0E}">
        <p15:presenceInfo xmlns:p15="http://schemas.microsoft.com/office/powerpoint/2012/main" userId="S::nina.cara-collins@livingstreets.org.uk::32cd05e3-20df-4679-99c7-2f331d1350ff" providerId="AD"/>
      </p:ext>
    </p:extLst>
  </p:cmAuthor>
  <p:cmAuthor id="2" name="Jennifer Wiles" initials="JW" lastIdx="7" clrIdx="1">
    <p:extLst>
      <p:ext uri="{19B8F6BF-5375-455C-9EA6-DF929625EA0E}">
        <p15:presenceInfo xmlns:p15="http://schemas.microsoft.com/office/powerpoint/2012/main" userId="S::jennifer.wiles@livingstreets.org.uk::e3d7a296-a7a7-4b3c-97df-4699a3732eb9" providerId="AD"/>
      </p:ext>
    </p:extLst>
  </p:cmAuthor>
  <p:cmAuthor id="3" name="Francesca Marzullo" initials="FM" lastIdx="7" clrIdx="2">
    <p:extLst>
      <p:ext uri="{19B8F6BF-5375-455C-9EA6-DF929625EA0E}">
        <p15:presenceInfo xmlns:p15="http://schemas.microsoft.com/office/powerpoint/2012/main" userId="S::Francesca.Marzullo@livingstreets.org.uk::30ff084c-1b57-42e3-ae4c-f04756707da0" providerId="AD"/>
      </p:ext>
    </p:extLst>
  </p:cmAuthor>
  <p:cmAuthor id="4" name="Rachel Hazell" initials="RH" lastIdx="1" clrIdx="3">
    <p:extLst>
      <p:ext uri="{19B8F6BF-5375-455C-9EA6-DF929625EA0E}">
        <p15:presenceInfo xmlns:p15="http://schemas.microsoft.com/office/powerpoint/2012/main" userId="S::Rachel.Hazell@livingstreets.org.uk::e322d35f-e1b2-418a-8fec-08aa42318db1" providerId="AD"/>
      </p:ext>
    </p:extLst>
  </p:cmAuthor>
  <p:cmAuthor id="5" name="Kelly Theis" initials="KT" lastIdx="2" clrIdx="4">
    <p:extLst>
      <p:ext uri="{19B8F6BF-5375-455C-9EA6-DF929625EA0E}">
        <p15:presenceInfo xmlns:p15="http://schemas.microsoft.com/office/powerpoint/2012/main" userId="S::kelly.theis@livingstreets.org.uk::48240490-1d0a-4610-99ab-0316a48b0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00"/>
    <a:srgbClr val="E1DC00"/>
    <a:srgbClr val="DF1995"/>
    <a:srgbClr val="A7D500"/>
    <a:srgbClr val="F3922A"/>
    <a:srgbClr val="D1338A"/>
    <a:srgbClr val="F29224"/>
    <a:srgbClr val="FF8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7465"/>
  </p:normalViewPr>
  <p:slideViewPr>
    <p:cSldViewPr snapToGrid="0">
      <p:cViewPr varScale="1">
        <p:scale>
          <a:sx n="81" d="100"/>
          <a:sy n="81" d="100"/>
        </p:scale>
        <p:origin x="5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pPr rtl="0"/>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pPr rtl="0"/>
            <a:fld id="{069BF619-3591-4B39-B061-27533015A16F}" type="datetimeFigureOut">
              <a:rPr lang="en-GB" smtClean="0"/>
              <a:t>19/09/2023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pPr rtl="0"/>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pPr rtl="0"/>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pPr rtl="0"/>
            <a:fld id="{BE9CC8A5-46B7-4454-8F18-F4CD877A2BAA}" type="slidenum">
              <a:rPr lang="en-GB" smtClean="0"/>
              <a:t>‹#›</a:t>
            </a:fld>
            <a:endParaRPr lang="en-GB"/>
          </a:p>
        </p:txBody>
      </p:sp>
    </p:spTree>
    <p:extLst>
      <p:ext uri="{BB962C8B-B14F-4D97-AF65-F5344CB8AC3E}">
        <p14:creationId xmlns:p14="http://schemas.microsoft.com/office/powerpoint/2010/main" val="24032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a:cs typeface="Calibri"/>
              </a:rPr>
              <a:t>Let’s Walk to School – Beth am </a:t>
            </a:r>
            <a:r>
              <a:rPr lang="en-GB" dirty="0" err="1">
                <a:cs typeface="Calibri"/>
              </a:rPr>
              <a:t>Gerdded</a:t>
            </a:r>
            <a:r>
              <a:rPr lang="en-GB" dirty="0">
                <a:cs typeface="Calibri"/>
              </a:rPr>
              <a:t> </a:t>
            </a:r>
            <a:r>
              <a:rPr lang="en-GB" dirty="0" err="1">
                <a:cs typeface="Calibri"/>
              </a:rPr>
              <a:t>i’r</a:t>
            </a:r>
            <a:r>
              <a:rPr lang="en-GB" dirty="0">
                <a:cs typeface="Calibri"/>
              </a:rPr>
              <a:t> Ysgol</a:t>
            </a:r>
          </a:p>
          <a:p>
            <a:pPr rtl="0"/>
            <a:r>
              <a:rPr lang="en-GB" dirty="0">
                <a:cs typeface="Calibri"/>
              </a:rPr>
              <a:t>WOW the WALK TO SCHOOL challenge - -WOW </a:t>
            </a:r>
            <a:r>
              <a:rPr lang="en-GB" dirty="0" err="1">
                <a:cs typeface="Calibri"/>
              </a:rPr>
              <a:t>yr</a:t>
            </a:r>
            <a:r>
              <a:rPr lang="en-GB" dirty="0">
                <a:cs typeface="Calibri"/>
              </a:rPr>
              <a:t> HER CERDDED I’R YSGOL</a:t>
            </a:r>
          </a:p>
          <a:p>
            <a:pPr rtl="0"/>
            <a:r>
              <a:rPr lang="en-GB" dirty="0">
                <a:cs typeface="Calibri"/>
              </a:rPr>
              <a:t>Join the FUN – </a:t>
            </a:r>
            <a:r>
              <a:rPr lang="en-GB" dirty="0" err="1">
                <a:cs typeface="Calibri"/>
              </a:rPr>
              <a:t>Ymunwch</a:t>
            </a:r>
            <a:r>
              <a:rPr lang="en-GB" dirty="0">
                <a:cs typeface="Calibri"/>
              </a:rPr>
              <a:t> </a:t>
            </a:r>
            <a:r>
              <a:rPr lang="en-GB" dirty="0" err="1">
                <a:cs typeface="Calibri"/>
              </a:rPr>
              <a:t>â’r</a:t>
            </a:r>
            <a:r>
              <a:rPr lang="en-GB" dirty="0">
                <a:cs typeface="Calibri"/>
              </a:rPr>
              <a:t> HWYL!</a:t>
            </a:r>
          </a:p>
          <a:p>
            <a:pPr rtl="0"/>
            <a:r>
              <a:rPr lang="en-GB" dirty="0">
                <a:cs typeface="Calibri"/>
              </a:rPr>
              <a:t>WALK TO SCHOOL, EARN BADGES – CERDDED I’R YSGOL, ENNILL BATHODYNNAU</a:t>
            </a:r>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1</a:t>
            </a:fld>
            <a:endParaRPr lang="en-GB"/>
          </a:p>
        </p:txBody>
      </p:sp>
    </p:spTree>
    <p:extLst>
      <p:ext uri="{BB962C8B-B14F-4D97-AF65-F5344CB8AC3E}">
        <p14:creationId xmlns:p14="http://schemas.microsoft.com/office/powerpoint/2010/main" val="284079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10</a:t>
            </a:fld>
            <a:endParaRPr lang="en-GB"/>
          </a:p>
        </p:txBody>
      </p:sp>
    </p:spTree>
    <p:extLst>
      <p:ext uri="{BB962C8B-B14F-4D97-AF65-F5344CB8AC3E}">
        <p14:creationId xmlns:p14="http://schemas.microsoft.com/office/powerpoint/2010/main" val="211424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cy" sz="1300" dirty="0">
                <a:latin typeface="Calibri" panose="020F0502020204030204" pitchFamily="34" charset="0"/>
                <a:ea typeface="Times New Roman" panose="02020603050405020304" pitchFamily="18" charset="0"/>
              </a:rPr>
              <a:t>Suggested script: </a:t>
            </a:r>
          </a:p>
          <a:p>
            <a:pPr rtl="0" fontAlgn="base"/>
            <a:r>
              <a:rPr lang="en-GB" sz="1300" dirty="0">
                <a:latin typeface="Calibri" panose="020F0502020204030204" pitchFamily="34" charset="0"/>
                <a:ea typeface="Times New Roman" panose="02020603050405020304" pitchFamily="18" charset="0"/>
              </a:rPr>
              <a:t>[Y </a:t>
            </a:r>
            <a:r>
              <a:rPr lang="en-GB" sz="1300" dirty="0" err="1">
                <a:latin typeface="Calibri" panose="020F0502020204030204" pitchFamily="34" charset="0"/>
                <a:ea typeface="Times New Roman" panose="02020603050405020304" pitchFamily="18" charset="0"/>
              </a:rPr>
              <a:t>cyfan</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sydd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ar</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ôl</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i'w</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ddweud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yw</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ceisiwch</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gofio'r</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holl</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resymau</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gwych</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hynny</a:t>
            </a:r>
            <a:r>
              <a:rPr lang="en-GB" sz="1300" dirty="0">
                <a:latin typeface="Calibri" panose="020F0502020204030204" pitchFamily="34" charset="0"/>
                <a:ea typeface="Times New Roman" panose="02020603050405020304" pitchFamily="18" charset="0"/>
              </a:rPr>
              <a:t> y </a:t>
            </a:r>
            <a:r>
              <a:rPr lang="en-GB" sz="1300" dirty="0" err="1">
                <a:latin typeface="Calibri" panose="020F0502020204030204" pitchFamily="34" charset="0"/>
                <a:ea typeface="Times New Roman" panose="02020603050405020304" pitchFamily="18" charset="0"/>
              </a:rPr>
              <a:t>gwnaethoch</a:t>
            </a:r>
            <a:r>
              <a:rPr lang="en-GB" sz="1300" dirty="0">
                <a:latin typeface="Calibri" panose="020F0502020204030204" pitchFamily="34" charset="0"/>
                <a:ea typeface="Times New Roman" panose="02020603050405020304" pitchFamily="18" charset="0"/>
              </a:rPr>
              <a:t> chi </a:t>
            </a:r>
            <a:r>
              <a:rPr lang="en-GB" sz="1300" dirty="0" err="1">
                <a:latin typeface="Calibri" panose="020F0502020204030204" pitchFamily="34" charset="0"/>
                <a:ea typeface="Times New Roman" panose="02020603050405020304" pitchFamily="18" charset="0"/>
              </a:rPr>
              <a:t>ddod</a:t>
            </a:r>
            <a:r>
              <a:rPr lang="en-GB" sz="1300" dirty="0">
                <a:latin typeface="Calibri" panose="020F0502020204030204" pitchFamily="34" charset="0"/>
                <a:ea typeface="Times New Roman" panose="02020603050405020304" pitchFamily="18" charset="0"/>
              </a:rPr>
              <a:t> o </a:t>
            </a:r>
            <a:r>
              <a:rPr lang="en-GB" sz="1300" dirty="0" err="1">
                <a:latin typeface="Calibri" panose="020F0502020204030204" pitchFamily="34" charset="0"/>
                <a:ea typeface="Times New Roman" panose="02020603050405020304" pitchFamily="18" charset="0"/>
              </a:rPr>
              <a:t>hyd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iddynt</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dros</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gerdded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yn</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ystod</a:t>
            </a:r>
            <a:r>
              <a:rPr lang="en-GB" sz="1300" dirty="0">
                <a:latin typeface="Calibri" panose="020F0502020204030204" pitchFamily="34" charset="0"/>
                <a:ea typeface="Times New Roman" panose="02020603050405020304" pitchFamily="18" charset="0"/>
              </a:rPr>
              <a:t> y </a:t>
            </a:r>
            <a:r>
              <a:rPr lang="en-GB" sz="1300" dirty="0" err="1">
                <a:latin typeface="Calibri" panose="020F0502020204030204" pitchFamily="34" charset="0"/>
                <a:ea typeface="Times New Roman" panose="02020603050405020304" pitchFamily="18" charset="0"/>
              </a:rPr>
              <a:t>cwis</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Gallaf</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sicrhau'r</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mwyaf</a:t>
            </a:r>
            <a:r>
              <a:rPr lang="en-GB" sz="1300" dirty="0">
                <a:latin typeface="Calibri" panose="020F0502020204030204" pitchFamily="34" charset="0"/>
                <a:ea typeface="Times New Roman" panose="02020603050405020304" pitchFamily="18" charset="0"/>
              </a:rPr>
              <a:t> y </a:t>
            </a:r>
            <a:r>
              <a:rPr lang="en-GB" sz="1300" dirty="0" err="1">
                <a:latin typeface="Calibri" panose="020F0502020204030204" pitchFamily="34" charset="0"/>
                <a:ea typeface="Times New Roman" panose="02020603050405020304" pitchFamily="18" charset="0"/>
              </a:rPr>
              <a:t>byddwch</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chi'n</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cerdded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sgwtera</a:t>
            </a:r>
            <a:r>
              <a:rPr lang="en-GB" sz="1300" dirty="0">
                <a:latin typeface="Calibri" panose="020F0502020204030204" pitchFamily="34" charset="0"/>
                <a:ea typeface="Times New Roman" panose="02020603050405020304" pitchFamily="18" charset="0"/>
              </a:rPr>
              <a:t> neu </a:t>
            </a:r>
            <a:r>
              <a:rPr lang="en-GB" sz="1300" dirty="0" err="1">
                <a:latin typeface="Calibri" panose="020F0502020204030204" pitchFamily="34" charset="0"/>
                <a:ea typeface="Times New Roman" panose="02020603050405020304" pitchFamily="18" charset="0"/>
              </a:rPr>
              <a:t>feicio</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i'r</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ysgol</a:t>
            </a:r>
            <a:r>
              <a:rPr lang="en-GB" sz="1300" dirty="0">
                <a:latin typeface="Calibri" panose="020F0502020204030204" pitchFamily="34" charset="0"/>
                <a:ea typeface="Times New Roman" panose="02020603050405020304" pitchFamily="18" charset="0"/>
              </a:rPr>
              <a:t> - </a:t>
            </a:r>
            <a:r>
              <a:rPr lang="en-GB" sz="1300" dirty="0" err="1">
                <a:latin typeface="Calibri" panose="020F0502020204030204" pitchFamily="34" charset="0"/>
                <a:ea typeface="Times New Roman" panose="02020603050405020304" pitchFamily="18" charset="0"/>
              </a:rPr>
              <a:t>bydd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yn</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bywiogi</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eich</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diwrnod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a'r</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rhai</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o'ch</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cwmpas</a:t>
            </a:r>
            <a:r>
              <a:rPr lang="en-GB" sz="1300" dirty="0">
                <a:latin typeface="Calibri" panose="020F0502020204030204" pitchFamily="34" charset="0"/>
                <a:ea typeface="Times New Roman" panose="02020603050405020304" pitchFamily="18" charset="0"/>
              </a:rPr>
              <a:t>. </a:t>
            </a:r>
          </a:p>
          <a:p>
            <a:pPr rtl="0" fontAlgn="base"/>
            <a:r>
              <a:rPr lang="en-GB" sz="1300" dirty="0">
                <a:latin typeface="Calibri" panose="020F0502020204030204" pitchFamily="34" charset="0"/>
                <a:ea typeface="Times New Roman" panose="02020603050405020304" pitchFamily="18" charset="0"/>
              </a:rPr>
              <a:t>​</a:t>
            </a:r>
          </a:p>
          <a:p>
            <a:pPr rtl="0" fontAlgn="base"/>
            <a:r>
              <a:rPr lang="en-GB" sz="1300" dirty="0" err="1">
                <a:latin typeface="Calibri" panose="020F0502020204030204" pitchFamily="34" charset="0"/>
                <a:ea typeface="Times New Roman" panose="02020603050405020304" pitchFamily="18" charset="0"/>
              </a:rPr>
              <a:t>Rydych</a:t>
            </a:r>
            <a:r>
              <a:rPr lang="en-GB" sz="1300" dirty="0">
                <a:latin typeface="Calibri" panose="020F0502020204030204" pitchFamily="34" charset="0"/>
                <a:ea typeface="Times New Roman" panose="02020603050405020304" pitchFamily="18" charset="0"/>
              </a:rPr>
              <a:t> chi </a:t>
            </a:r>
            <a:r>
              <a:rPr lang="en-GB" sz="1300" dirty="0" err="1">
                <a:latin typeface="Calibri" panose="020F0502020204030204" pitchFamily="34" charset="0"/>
                <a:ea typeface="Times New Roman" panose="02020603050405020304" pitchFamily="18" charset="0"/>
              </a:rPr>
              <a:t>nawr</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yn</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barod</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i</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ddechrau</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ar</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eich</a:t>
            </a:r>
            <a:r>
              <a:rPr lang="en-GB" sz="1300" dirty="0">
                <a:latin typeface="Calibri" panose="020F0502020204030204" pitchFamily="34" charset="0"/>
                <a:ea typeface="Times New Roman" panose="02020603050405020304" pitchFamily="18" charset="0"/>
              </a:rPr>
              <a:t> her.</a:t>
            </a:r>
          </a:p>
          <a:p>
            <a:pPr rtl="0" fontAlgn="base"/>
            <a:r>
              <a:rPr lang="en-GB" sz="1300" dirty="0">
                <a:latin typeface="Calibri" panose="020F0502020204030204" pitchFamily="34" charset="0"/>
                <a:ea typeface="Times New Roman" panose="02020603050405020304" pitchFamily="18" charset="0"/>
              </a:rPr>
              <a:t> </a:t>
            </a:r>
          </a:p>
          <a:p>
            <a:pPr rtl="0" fontAlgn="base"/>
            <a:r>
              <a:rPr lang="en-GB" sz="1300" dirty="0" err="1">
                <a:latin typeface="Calibri" panose="020F0502020204030204" pitchFamily="34" charset="0"/>
                <a:ea typeface="Times New Roman" panose="02020603050405020304" pitchFamily="18" charset="0"/>
              </a:rPr>
              <a:t>Pob</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lwc</a:t>
            </a:r>
            <a:r>
              <a:rPr lang="en-GB" sz="1300" dirty="0">
                <a:latin typeface="Calibri" panose="020F0502020204030204" pitchFamily="34" charset="0"/>
                <a:ea typeface="Times New Roman" panose="02020603050405020304" pitchFamily="18" charset="0"/>
              </a:rPr>
              <a:t> a </a:t>
            </a:r>
            <a:r>
              <a:rPr lang="en-GB" sz="1300" dirty="0" err="1">
                <a:latin typeface="Calibri" panose="020F0502020204030204" pitchFamily="34" charset="0"/>
                <a:ea typeface="Times New Roman" panose="02020603050405020304" pitchFamily="18" charset="0"/>
              </a:rPr>
              <a:t>gobeithio</a:t>
            </a:r>
            <a:r>
              <a:rPr lang="en-GB" sz="1300" dirty="0">
                <a:latin typeface="Calibri" panose="020F0502020204030204" pitchFamily="34" charset="0"/>
                <a:ea typeface="Times New Roman" panose="02020603050405020304" pitchFamily="18" charset="0"/>
              </a:rPr>
              <a:t> y </a:t>
            </a:r>
            <a:r>
              <a:rPr lang="en-GB" sz="1300" dirty="0" err="1">
                <a:latin typeface="Calibri" panose="020F0502020204030204" pitchFamily="34" charset="0"/>
                <a:ea typeface="Times New Roman" panose="02020603050405020304" pitchFamily="18" charset="0"/>
              </a:rPr>
              <a:t>byddwch</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chi'n</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mwynhau</a:t>
            </a:r>
            <a:r>
              <a:rPr lang="en-GB" sz="1300" dirty="0">
                <a:latin typeface="Calibri" panose="020F0502020204030204" pitchFamily="34" charset="0"/>
                <a:ea typeface="Times New Roman" panose="02020603050405020304" pitchFamily="18" charset="0"/>
              </a:rPr>
              <a:t> bod </a:t>
            </a:r>
            <a:r>
              <a:rPr lang="en-GB" sz="1300" dirty="0" err="1">
                <a:latin typeface="Calibri" panose="020F0502020204030204" pitchFamily="34" charset="0"/>
                <a:ea typeface="Times New Roman" panose="02020603050405020304" pitchFamily="18" charset="0"/>
              </a:rPr>
              <a:t>yn</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llesol</a:t>
            </a:r>
            <a:r>
              <a:rPr lang="en-GB" sz="1300" dirty="0">
                <a:latin typeface="Calibri" panose="020F0502020204030204" pitchFamily="34" charset="0"/>
                <a:ea typeface="Times New Roman" panose="02020603050405020304" pitchFamily="18" charset="0"/>
              </a:rPr>
              <a:t> ac </a:t>
            </a:r>
            <a:r>
              <a:rPr lang="en-GB" sz="1300" dirty="0" err="1">
                <a:latin typeface="Calibri" panose="020F0502020204030204" pitchFamily="34" charset="0"/>
                <a:ea typeface="Times New Roman" panose="02020603050405020304" pitchFamily="18" charset="0"/>
              </a:rPr>
              <a:t>ennill</a:t>
            </a:r>
            <a:r>
              <a:rPr lang="en-GB" sz="1300" dirty="0">
                <a:latin typeface="Calibri" panose="020F0502020204030204" pitchFamily="34" charset="0"/>
                <a:ea typeface="Times New Roman" panose="02020603050405020304" pitchFamily="18" charset="0"/>
              </a:rPr>
              <a:t> </a:t>
            </a:r>
            <a:r>
              <a:rPr lang="en-GB" sz="1300" dirty="0" err="1">
                <a:latin typeface="Calibri" panose="020F0502020204030204" pitchFamily="34" charset="0"/>
                <a:ea typeface="Times New Roman" panose="02020603050405020304" pitchFamily="18" charset="0"/>
              </a:rPr>
              <a:t>llawer</a:t>
            </a:r>
            <a:r>
              <a:rPr lang="en-GB" sz="1300" dirty="0">
                <a:latin typeface="Calibri" panose="020F0502020204030204" pitchFamily="34" charset="0"/>
                <a:ea typeface="Times New Roman" panose="02020603050405020304" pitchFamily="18" charset="0"/>
              </a:rPr>
              <a:t> o </a:t>
            </a:r>
            <a:r>
              <a:rPr lang="en-GB" sz="1300" dirty="0" err="1">
                <a:latin typeface="Calibri" panose="020F0502020204030204" pitchFamily="34" charset="0"/>
                <a:ea typeface="Times New Roman" panose="02020603050405020304" pitchFamily="18" charset="0"/>
              </a:rPr>
              <a:t>fathodynnau</a:t>
            </a:r>
            <a:r>
              <a:rPr lang="en-GB" sz="1300" dirty="0">
                <a:latin typeface="Calibri" panose="020F0502020204030204" pitchFamily="34" charset="0"/>
                <a:ea typeface="Times New Roman" panose="02020603050405020304" pitchFamily="18" charset="0"/>
              </a:rPr>
              <a:t>.]</a:t>
            </a:r>
          </a:p>
          <a:p>
            <a:pPr rtl="0"/>
            <a:endParaRPr lang="en-GB" dirty="0">
              <a:cs typeface="Calibri"/>
            </a:endParaRPr>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11</a:t>
            </a:fld>
            <a:endParaRPr lang="en-GB"/>
          </a:p>
        </p:txBody>
      </p:sp>
    </p:spTree>
    <p:extLst>
      <p:ext uri="{BB962C8B-B14F-4D97-AF65-F5344CB8AC3E}">
        <p14:creationId xmlns:p14="http://schemas.microsoft.com/office/powerpoint/2010/main" val="25165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12</a:t>
            </a:fld>
            <a:endParaRPr lang="en-GB"/>
          </a:p>
        </p:txBody>
      </p:sp>
    </p:spTree>
    <p:extLst>
      <p:ext uri="{BB962C8B-B14F-4D97-AF65-F5344CB8AC3E}">
        <p14:creationId xmlns:p14="http://schemas.microsoft.com/office/powerpoint/2010/main" val="389304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 dirty="0">
                <a:cs typeface="Calibri"/>
              </a:rPr>
              <a:t>Suggested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Calibri" panose="020F0502020204030204" pitchFamily="34" charset="0"/>
                <a:cs typeface="Times New Roman" panose="02020603050405020304" pitchFamily="18" charset="0"/>
              </a:rPr>
              <a:t>[Helo, fy enw i ydy XXXX ac rydw i’n gweithio i </a:t>
            </a:r>
            <a:r>
              <a:rPr lang="cy-GB" sz="1800" dirty="0">
                <a:effectLst/>
                <a:latin typeface="AppleSystemUIFont"/>
                <a:ea typeface="AppleSystemUIFont"/>
                <a:cs typeface="AppleSystemUIFont"/>
              </a:rPr>
              <a:t>Living Streets, yr elusen yn y DU ar gyfer cerdded bob dydd.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AppleSystemUIFont"/>
                <a:ea typeface="AppleSystemUIFont"/>
                <a:cs typeface="AppleSystemUIFont"/>
              </a:rPr>
              <a:t>Rydw i yma heddiw i ddweud wrthych chi am WOW - yr Her Cerdded i'r Ysgol. Mae'n ymwneud ag ennill bathodynnau os ydych chi'n cerdded neu'n mynd ar olwynion, yn sgwtera neu'n beicio, neu'n Parcio a Cherdded, i'r ysgol. A dyma'r bathodynnau gwych y gallwch chi eu casglu.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AppleSystemUIFont"/>
                <a:ea typeface="Calibri" panose="020F0502020204030204" pitchFamily="34" charset="0"/>
                <a:cs typeface="AppleSystemUIFon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AppleSystemUIFont"/>
                <a:ea typeface="AppleSystemUIFont"/>
                <a:cs typeface="AppleSystemUIFont"/>
              </a:rPr>
              <a:t>Rhowch eich dwylo i fyny os ydych chi'n barod am yr her. </a:t>
            </a:r>
          </a:p>
          <a:p>
            <a:r>
              <a:rPr lang="cy-GB" sz="1800" dirty="0">
                <a:effectLst/>
                <a:latin typeface="AppleSystemUIFont"/>
                <a:ea typeface="AppleSystemUIFont"/>
                <a:cs typeface="AppleSystemUIFont"/>
              </a:rPr>
              <a:t>Gwych. Rhowch nhw i lawr.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rtl="0" fontAlgn="base"/>
            <a:endParaRPr lang="en-GB" sz="1200" dirty="0">
              <a:effectLst/>
              <a:latin typeface="Times New Roman" panose="02020603050405020304" pitchFamily="18" charset="0"/>
              <a:ea typeface="Times New Roman" panose="02020603050405020304" pitchFamily="18" charset="0"/>
            </a:endParaRPr>
          </a:p>
          <a:p>
            <a:pPr rtl="0" fontAlgn="base"/>
            <a:endParaRPr lang="en-GB" sz="1200" dirty="0">
              <a:effectLst/>
              <a:latin typeface="Calibri"/>
              <a:ea typeface="Times New Roman" panose="02020603050405020304" pitchFamily="18" charset="0"/>
              <a:cs typeface="Calibri"/>
            </a:endParaRPr>
          </a:p>
          <a:p>
            <a:pPr rtl="0"/>
            <a:endParaRPr lang="en-GB" dirty="0">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BE9CC8A5-46B7-4454-8F18-F4CD877A2B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9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cy" sz="1300" dirty="0">
                <a:solidFill>
                  <a:srgbClr val="000000"/>
                </a:solidFill>
                <a:latin typeface="Calibri" panose="020F0502020204030204" pitchFamily="34" charset="0"/>
                <a:ea typeface="Times New Roman" panose="02020603050405020304" pitchFamily="18" charset="0"/>
              </a:rPr>
              <a:t>Suggested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Rydych chi nawr yn mynd i weld fideo byr am WOW a'r hyn sydd angen i chi ei wneud i gymryd rhan.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y-GB" sz="1800" dirty="0">
              <a:effectLst/>
              <a:latin typeface="AppleSystemUIFont"/>
              <a:ea typeface="AppleSystemUIFont"/>
              <a:cs typeface="AppleSystemUI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Yn y fideo hwn byddwch chi’n clywed y geiriau 'Parcio a Cherdded'. Mae 'Parcio a Cherdded' yn syniad syml i deuluoedd sy'n byw ymhell i ffwrdd ac mae'n golygu y gallant fwynhau manteision cerdded i'r ysgol o hyd. I 'Barcio a Cherdded' mae angen i chi barcio'r car ddeng munud i ffwrdd o gatiau'r ysgol a cherdded y pellter sy'n weddill. Efallai y bydd lle yn agos at eich ysgol y gellir ei sefydlu fel lleoliad 'Parcio a Cherdded' ffurfiol. Mae gennym ni adnoddau ar ein gwefan i'ch helpu i wneud hyn. Mae hon yn ffordd wych o gadw holl draffig yr ysgol i ffwrdd o gatiau'r ysgol gan ei gwneud yn fwy diogel a glanach ar gyfer eich taith gerdded.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y-GB" sz="1800" dirty="0">
              <a:effectLst/>
              <a:latin typeface="AppleSystemUIFont"/>
              <a:ea typeface="AppleSystemUIFont"/>
              <a:cs typeface="AppleSystemUI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Mwynhewch y fideo a gwrandewch yn ofalus oherwydd mae cwis ar y ffordd.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cs typeface="Calibri"/>
            </a:endParaRPr>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3</a:t>
            </a:fld>
            <a:endParaRPr lang="en-GB"/>
          </a:p>
        </p:txBody>
      </p:sp>
    </p:spTree>
    <p:extLst>
      <p:ext uri="{BB962C8B-B14F-4D97-AF65-F5344CB8AC3E}">
        <p14:creationId xmlns:p14="http://schemas.microsoft.com/office/powerpoint/2010/main" val="132784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4</a:t>
            </a:fld>
            <a:endParaRPr lang="en-GB"/>
          </a:p>
        </p:txBody>
      </p:sp>
    </p:spTree>
    <p:extLst>
      <p:ext uri="{BB962C8B-B14F-4D97-AF65-F5344CB8AC3E}">
        <p14:creationId xmlns:p14="http://schemas.microsoft.com/office/powerpoint/2010/main" val="418226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cs typeface="Calibri"/>
            </a:endParaRPr>
          </a:p>
          <a:p>
            <a:pPr rtl="0"/>
            <a:r>
              <a:rPr lang="cy" dirty="0">
                <a:cs typeface="Calibri"/>
              </a:rPr>
              <a:t>Suggested script: </a:t>
            </a:r>
          </a:p>
          <a:p>
            <a:pPr rtl="0"/>
            <a:endParaRPr lang="en-US" dirty="0">
              <a:cs typeface="Calibri"/>
            </a:endParaRPr>
          </a:p>
          <a:p>
            <a:pPr rtl="0"/>
            <a:r>
              <a:rPr lang="en-GB" b="1" dirty="0">
                <a:cs typeface="Calibri"/>
              </a:rPr>
              <a:t>DS </a:t>
            </a:r>
            <a:r>
              <a:rPr lang="en-GB" b="1" dirty="0" err="1">
                <a:cs typeface="Calibri"/>
              </a:rPr>
              <a:t>Os</a:t>
            </a:r>
            <a:r>
              <a:rPr lang="en-GB" b="1" dirty="0">
                <a:cs typeface="Calibri"/>
              </a:rPr>
              <a:t> </a:t>
            </a:r>
            <a:r>
              <a:rPr lang="en-GB" b="1" dirty="0" err="1">
                <a:cs typeface="Calibri"/>
              </a:rPr>
              <a:t>yw'r</a:t>
            </a:r>
            <a:r>
              <a:rPr lang="en-GB" b="1" dirty="0">
                <a:cs typeface="Calibri"/>
              </a:rPr>
              <a:t> </a:t>
            </a:r>
            <a:r>
              <a:rPr lang="en-GB" b="1" dirty="0" err="1">
                <a:cs typeface="Calibri"/>
              </a:rPr>
              <a:t>ysgol</a:t>
            </a:r>
            <a:r>
              <a:rPr lang="en-GB" b="1" dirty="0">
                <a:cs typeface="Calibri"/>
              </a:rPr>
              <a:t> </a:t>
            </a:r>
            <a:r>
              <a:rPr lang="en-GB" b="1" dirty="0" err="1">
                <a:cs typeface="Calibri"/>
              </a:rPr>
              <a:t>wedi</a:t>
            </a:r>
            <a:r>
              <a:rPr lang="en-GB" b="1" dirty="0">
                <a:cs typeface="Calibri"/>
              </a:rPr>
              <a:t> </a:t>
            </a:r>
            <a:r>
              <a:rPr lang="en-GB" b="1" dirty="0" err="1">
                <a:cs typeface="Calibri"/>
              </a:rPr>
              <a:t>sefydlu</a:t>
            </a:r>
            <a:r>
              <a:rPr lang="en-GB" b="1" dirty="0">
                <a:cs typeface="Calibri"/>
              </a:rPr>
              <a:t> </a:t>
            </a:r>
            <a:r>
              <a:rPr lang="en-GB" b="1" dirty="0" err="1">
                <a:cs typeface="Calibri"/>
              </a:rPr>
              <a:t>eisoes</a:t>
            </a:r>
            <a:r>
              <a:rPr lang="en-GB" b="1" dirty="0">
                <a:cs typeface="Calibri"/>
              </a:rPr>
              <a:t> – </a:t>
            </a:r>
            <a:r>
              <a:rPr lang="en-GB" b="1" dirty="0" err="1">
                <a:cs typeface="Calibri"/>
              </a:rPr>
              <a:t>fe</a:t>
            </a:r>
            <a:r>
              <a:rPr lang="en-GB" b="1" dirty="0">
                <a:cs typeface="Calibri"/>
              </a:rPr>
              <a:t> </a:t>
            </a:r>
            <a:r>
              <a:rPr lang="en-GB" b="1" dirty="0" err="1">
                <a:cs typeface="Calibri"/>
              </a:rPr>
              <a:t>allech</a:t>
            </a:r>
            <a:r>
              <a:rPr lang="en-GB" b="1" dirty="0">
                <a:cs typeface="Calibri"/>
              </a:rPr>
              <a:t> chi </a:t>
            </a:r>
            <a:r>
              <a:rPr lang="en-GB" b="1" dirty="0" err="1">
                <a:cs typeface="Calibri"/>
              </a:rPr>
              <a:t>ddangos</a:t>
            </a:r>
            <a:r>
              <a:rPr lang="en-GB" b="1" dirty="0">
                <a:cs typeface="Calibri"/>
              </a:rPr>
              <a:t> </a:t>
            </a:r>
            <a:r>
              <a:rPr lang="en-GB" b="1" dirty="0" err="1">
                <a:cs typeface="Calibri"/>
              </a:rPr>
              <a:t>eu</a:t>
            </a:r>
            <a:r>
              <a:rPr lang="en-GB" b="1" dirty="0">
                <a:cs typeface="Calibri"/>
              </a:rPr>
              <a:t> </a:t>
            </a:r>
            <a:r>
              <a:rPr lang="en-GB" b="1" dirty="0" err="1">
                <a:cs typeface="Calibri"/>
              </a:rPr>
              <a:t>cyfrif</a:t>
            </a:r>
            <a:r>
              <a:rPr lang="en-GB" b="1" dirty="0">
                <a:cs typeface="Calibri"/>
              </a:rPr>
              <a:t> </a:t>
            </a:r>
            <a:r>
              <a:rPr lang="en-GB" b="1" dirty="0" err="1">
                <a:cs typeface="Calibri"/>
              </a:rPr>
              <a:t>iddyn</a:t>
            </a:r>
            <a:r>
              <a:rPr lang="en-GB" b="1" dirty="0">
                <a:cs typeface="Calibri"/>
              </a:rPr>
              <a:t> </a:t>
            </a:r>
            <a:r>
              <a:rPr lang="en-GB" b="1" dirty="0" err="1">
                <a:cs typeface="Calibri"/>
              </a:rPr>
              <a:t>nhw</a:t>
            </a:r>
            <a:r>
              <a:rPr lang="en-GB" b="1" dirty="0">
                <a:cs typeface="Calibri"/>
              </a:rPr>
              <a:t> a </a:t>
            </a:r>
            <a:r>
              <a:rPr lang="en-GB" b="1" dirty="0" err="1">
                <a:cs typeface="Calibri"/>
              </a:rPr>
              <a:t>byddan</a:t>
            </a:r>
            <a:r>
              <a:rPr lang="en-GB" b="1" dirty="0">
                <a:cs typeface="Calibri"/>
              </a:rPr>
              <a:t> </a:t>
            </a:r>
            <a:r>
              <a:rPr lang="en-GB" b="1" dirty="0" err="1">
                <a:cs typeface="Calibri"/>
              </a:rPr>
              <a:t>nhw'n</a:t>
            </a:r>
            <a:r>
              <a:rPr lang="en-GB" b="1" dirty="0">
                <a:cs typeface="Calibri"/>
              </a:rPr>
              <a:t> </a:t>
            </a:r>
            <a:r>
              <a:rPr lang="en-GB" b="1" dirty="0" err="1">
                <a:cs typeface="Calibri"/>
              </a:rPr>
              <a:t>gweld</a:t>
            </a:r>
            <a:r>
              <a:rPr lang="en-GB" b="1" dirty="0">
                <a:cs typeface="Calibri"/>
              </a:rPr>
              <a:t> </a:t>
            </a:r>
            <a:r>
              <a:rPr lang="en-GB" b="1" dirty="0" err="1">
                <a:cs typeface="Calibri"/>
              </a:rPr>
              <a:t>eu</a:t>
            </a:r>
            <a:r>
              <a:rPr lang="en-GB" b="1" dirty="0">
                <a:cs typeface="Calibri"/>
              </a:rPr>
              <a:t> </a:t>
            </a:r>
            <a:r>
              <a:rPr lang="en-GB" b="1" dirty="0" err="1">
                <a:cs typeface="Calibri"/>
              </a:rPr>
              <a:t>henwau</a:t>
            </a:r>
            <a:r>
              <a:rPr lang="en-GB" b="1" dirty="0">
                <a:cs typeface="Calibri"/>
              </a:rPr>
              <a:t> </a:t>
            </a:r>
            <a:r>
              <a:rPr lang="en-GB" b="1" dirty="0" err="1">
                <a:cs typeface="Calibri"/>
              </a:rPr>
              <a:t>yn</a:t>
            </a:r>
            <a:r>
              <a:rPr lang="en-GB" b="1" dirty="0">
                <a:cs typeface="Calibri"/>
              </a:rPr>
              <a:t> </a:t>
            </a:r>
            <a:r>
              <a:rPr lang="en-GB" b="1" dirty="0" err="1">
                <a:cs typeface="Calibri"/>
              </a:rPr>
              <a:t>lle</a:t>
            </a:r>
            <a:r>
              <a:rPr lang="en-GB" b="1" dirty="0">
                <a:cs typeface="Calibri"/>
              </a:rPr>
              <a:t> </a:t>
            </a:r>
            <a:r>
              <a:rPr lang="en-GB" b="1" dirty="0" err="1">
                <a:cs typeface="Calibri"/>
              </a:rPr>
              <a:t>sleid</a:t>
            </a:r>
            <a:r>
              <a:rPr lang="en-GB" b="1" dirty="0">
                <a:cs typeface="Calibri"/>
              </a:rPr>
              <a:t> 5-8</a:t>
            </a:r>
          </a:p>
          <a:p>
            <a:pPr rtl="0"/>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Fel rydyn ni wedi dysgu o'r fideo, y Traciwr Teithio yw'r lle y byddwch chi'n mynd arno bob dydd i gofnodi'ch teithiau i'r ysgol. Bydd eich athro neu ddisgybl sy'n llysgennad WOW yn mewngofnodi i'ch cyfrif Traciwr Teithio gan ddefnyddio'ch cod mynediad tri gair. Yna byddant yn dewis eich dosbarth ac yn dod i dudalen fel hon. Gallwch gael mynediad at Traciwr Teithio a chofnodi siwrneiau ar y bwrdd gwyn rhyngweithiol, iPad neu gyfrifiadur — pa un bynnag sydd hawsaf i'ch dosbarth yn eich barn chi. </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Mae yna ychydig o bethau i sylwi arnyn nhw. </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Allwch chi weld y bathodyn ar yr ochr dde? Yma, fe welwch chi pa fathodyn rydych chi'n ceisio'i ennill bob mis. </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Mae calendr ar y chwith uchaf i ddangos eich bod yn cofnodi eich taith ar gyfer heddiw. Os ydych chi wedi methu diwrnod, gallwch ei ddefnyddio i fynd yn ôl a chofnodi'r siwrneiau rydych chi wedi'u methu. Rydym ni’n awgrymu eich bod chi’n cofnodi eich siwrneiau bob dydd gan fod hyn yn ei wneud yn fwy cywir - a dylech wirio bob amser bod y calendr wedi'i osod ar y dyddiad cywir cyn mewngofnodi. </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dirty="0">
                <a:effectLst/>
                <a:latin typeface="AppleSystemUIFont"/>
                <a:ea typeface="AppleSystemUIFont"/>
                <a:cs typeface="AppleSystemUIFont"/>
              </a:rPr>
              <a:t>Isod gallwch weld llawer o gylchoedd gyda lluniau gwyn y tu mewn iddyn nhw. Bydd gennych chi lun ac mae un ar gyfer pob un o'ch cyd-ddisgyblion. Ychydig uwch eu pennau mae opsiwn i gofnodi eich siwrneiau yn unigol neu fel swp. Os ydych chi'n ei wneud yn unigol, dewiswch eich llun. Bydd hyn yn mynd â chi i'r dudalen nesaf. Cliciwch ymlaen i weld y sleid nesaf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cy"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5</a:t>
            </a:fld>
            <a:endParaRPr lang="en-GB"/>
          </a:p>
        </p:txBody>
      </p:sp>
    </p:spTree>
    <p:extLst>
      <p:ext uri="{BB962C8B-B14F-4D97-AF65-F5344CB8AC3E}">
        <p14:creationId xmlns:p14="http://schemas.microsoft.com/office/powerpoint/2010/main" val="346648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endParaRPr lang="en-US" dirty="0">
              <a:cs typeface="Calibri"/>
            </a:endParaRPr>
          </a:p>
          <a:p>
            <a:pPr rtl="0">
              <a:defRPr/>
            </a:pPr>
            <a:r>
              <a:rPr lang="cy" dirty="0">
                <a:cs typeface="Calibri"/>
              </a:rPr>
              <a:t>Suggested script:</a:t>
            </a:r>
          </a:p>
          <a:p>
            <a:pPr rtl="0"/>
            <a:endParaRPr lang="en-US" dirty="0">
              <a:cs typeface="Calibri"/>
            </a:endParaRPr>
          </a:p>
          <a:p>
            <a:pPr rtl="0"/>
            <a:r>
              <a:rPr lang="en-GB" dirty="0" err="1">
                <a:cs typeface="Calibri"/>
              </a:rPr>
              <a:t>Ar</a:t>
            </a:r>
            <a:r>
              <a:rPr lang="en-GB" dirty="0">
                <a:cs typeface="Calibri"/>
              </a:rPr>
              <a:t> </a:t>
            </a:r>
            <a:r>
              <a:rPr lang="en-GB" dirty="0" err="1">
                <a:cs typeface="Calibri"/>
              </a:rPr>
              <a:t>ôl</a:t>
            </a:r>
            <a:r>
              <a:rPr lang="en-GB" dirty="0">
                <a:cs typeface="Calibri"/>
              </a:rPr>
              <a:t> </a:t>
            </a:r>
            <a:r>
              <a:rPr lang="en-GB" dirty="0" err="1">
                <a:cs typeface="Calibri"/>
              </a:rPr>
              <a:t>i</a:t>
            </a:r>
            <a:r>
              <a:rPr lang="en-GB" dirty="0">
                <a:cs typeface="Calibri"/>
              </a:rPr>
              <a:t> chi </a:t>
            </a:r>
            <a:r>
              <a:rPr lang="en-GB" dirty="0" err="1">
                <a:cs typeface="Calibri"/>
              </a:rPr>
              <a:t>ddewis</a:t>
            </a:r>
            <a:r>
              <a:rPr lang="en-GB" dirty="0">
                <a:cs typeface="Calibri"/>
              </a:rPr>
              <a:t> </a:t>
            </a:r>
            <a:r>
              <a:rPr lang="en-GB" dirty="0" err="1">
                <a:cs typeface="Calibri"/>
              </a:rPr>
              <a:t>eich</a:t>
            </a:r>
            <a:r>
              <a:rPr lang="en-GB" dirty="0">
                <a:cs typeface="Calibri"/>
              </a:rPr>
              <a:t> </a:t>
            </a:r>
            <a:r>
              <a:rPr lang="en-GB" dirty="0" err="1">
                <a:cs typeface="Calibri"/>
              </a:rPr>
              <a:t>eicon</a:t>
            </a:r>
            <a:r>
              <a:rPr lang="en-GB" dirty="0">
                <a:cs typeface="Calibri"/>
              </a:rPr>
              <a:t> </a:t>
            </a:r>
            <a:r>
              <a:rPr lang="en-GB" dirty="0" err="1">
                <a:cs typeface="Calibri"/>
              </a:rPr>
              <a:t>byddwch</a:t>
            </a:r>
            <a:r>
              <a:rPr lang="en-GB" dirty="0">
                <a:cs typeface="Calibri"/>
              </a:rPr>
              <a:t> </a:t>
            </a:r>
            <a:r>
              <a:rPr lang="en-GB" dirty="0" err="1">
                <a:cs typeface="Calibri"/>
              </a:rPr>
              <a:t>yn</a:t>
            </a:r>
            <a:r>
              <a:rPr lang="en-GB" dirty="0">
                <a:cs typeface="Calibri"/>
              </a:rPr>
              <a:t> </a:t>
            </a:r>
            <a:r>
              <a:rPr lang="en-GB" dirty="0" err="1">
                <a:cs typeface="Calibri"/>
              </a:rPr>
              <a:t>dod</a:t>
            </a:r>
            <a:r>
              <a:rPr lang="en-GB" dirty="0">
                <a:cs typeface="Calibri"/>
              </a:rPr>
              <a:t> </a:t>
            </a:r>
            <a:r>
              <a:rPr lang="en-GB" dirty="0" err="1">
                <a:cs typeface="Calibri"/>
              </a:rPr>
              <a:t>i'r</a:t>
            </a:r>
            <a:r>
              <a:rPr lang="en-GB" dirty="0">
                <a:cs typeface="Calibri"/>
              </a:rPr>
              <a:t> </a:t>
            </a:r>
            <a:r>
              <a:rPr lang="en-GB" dirty="0" err="1">
                <a:cs typeface="Calibri"/>
              </a:rPr>
              <a:t>dudalen</a:t>
            </a:r>
            <a:r>
              <a:rPr lang="en-GB" dirty="0">
                <a:cs typeface="Calibri"/>
              </a:rPr>
              <a:t> hon, </a:t>
            </a:r>
            <a:r>
              <a:rPr lang="en-GB" dirty="0" err="1">
                <a:cs typeface="Calibri"/>
              </a:rPr>
              <a:t>lle</a:t>
            </a:r>
            <a:r>
              <a:rPr lang="en-GB" dirty="0">
                <a:cs typeface="Calibri"/>
              </a:rPr>
              <a:t> </a:t>
            </a:r>
            <a:r>
              <a:rPr lang="en-GB" dirty="0" err="1">
                <a:cs typeface="Calibri"/>
              </a:rPr>
              <a:t>rydych</a:t>
            </a:r>
            <a:r>
              <a:rPr lang="en-GB" dirty="0">
                <a:cs typeface="Calibri"/>
              </a:rPr>
              <a:t> </a:t>
            </a:r>
            <a:r>
              <a:rPr lang="en-GB" dirty="0" err="1">
                <a:cs typeface="Calibri"/>
              </a:rPr>
              <a:t>chi'n</a:t>
            </a:r>
            <a:r>
              <a:rPr lang="en-GB" dirty="0">
                <a:cs typeface="Calibri"/>
              </a:rPr>
              <a:t> </a:t>
            </a:r>
            <a:r>
              <a:rPr lang="en-GB" dirty="0" err="1">
                <a:cs typeface="Calibri"/>
              </a:rPr>
              <a:t>cofnodi</a:t>
            </a:r>
            <a:r>
              <a:rPr lang="en-GB" dirty="0">
                <a:cs typeface="Calibri"/>
              </a:rPr>
              <a:t> </a:t>
            </a:r>
            <a:r>
              <a:rPr lang="en-GB" dirty="0" err="1">
                <a:cs typeface="Calibri"/>
              </a:rPr>
              <a:t>sut</a:t>
            </a:r>
            <a:r>
              <a:rPr lang="en-GB" dirty="0">
                <a:cs typeface="Calibri"/>
              </a:rPr>
              <a:t> y </a:t>
            </a:r>
            <a:r>
              <a:rPr lang="en-GB" dirty="0" err="1">
                <a:cs typeface="Calibri"/>
              </a:rPr>
              <a:t>daethoch</a:t>
            </a:r>
            <a:r>
              <a:rPr lang="en-GB" dirty="0">
                <a:cs typeface="Calibri"/>
              </a:rPr>
              <a:t> chi </a:t>
            </a:r>
            <a:r>
              <a:rPr lang="en-GB" dirty="0" err="1">
                <a:cs typeface="Calibri"/>
              </a:rPr>
              <a:t>i'r</a:t>
            </a:r>
            <a:r>
              <a:rPr lang="en-GB" dirty="0">
                <a:cs typeface="Calibri"/>
              </a:rPr>
              <a:t> </a:t>
            </a:r>
            <a:r>
              <a:rPr lang="en-GB" dirty="0" err="1">
                <a:cs typeface="Calibri"/>
              </a:rPr>
              <a:t>ysgol</a:t>
            </a:r>
            <a:r>
              <a:rPr lang="en-GB" dirty="0">
                <a:cs typeface="Calibri"/>
              </a:rPr>
              <a:t>. </a:t>
            </a:r>
            <a:r>
              <a:rPr lang="en-GB" dirty="0" err="1">
                <a:cs typeface="Calibri"/>
              </a:rPr>
              <a:t>Dewiswch</a:t>
            </a:r>
            <a:r>
              <a:rPr lang="en-GB" dirty="0">
                <a:cs typeface="Calibri"/>
              </a:rPr>
              <a:t> </a:t>
            </a:r>
            <a:r>
              <a:rPr lang="en-GB" dirty="0" err="1">
                <a:cs typeface="Calibri"/>
              </a:rPr>
              <a:t>yr</a:t>
            </a:r>
            <a:r>
              <a:rPr lang="en-GB" dirty="0">
                <a:cs typeface="Calibri"/>
              </a:rPr>
              <a:t> un </a:t>
            </a:r>
            <a:r>
              <a:rPr lang="en-GB" dirty="0" err="1">
                <a:cs typeface="Calibri"/>
              </a:rPr>
              <a:t>sy'n</a:t>
            </a:r>
            <a:r>
              <a:rPr lang="en-GB" dirty="0">
                <a:cs typeface="Calibri"/>
              </a:rPr>
              <a:t> </a:t>
            </a:r>
            <a:r>
              <a:rPr lang="en-GB" dirty="0" err="1">
                <a:cs typeface="Calibri"/>
              </a:rPr>
              <a:t>fwyaf</a:t>
            </a:r>
            <a:r>
              <a:rPr lang="en-GB" dirty="0">
                <a:cs typeface="Calibri"/>
              </a:rPr>
              <a:t> addas </a:t>
            </a:r>
            <a:r>
              <a:rPr lang="en-GB" dirty="0" err="1">
                <a:cs typeface="Calibri"/>
              </a:rPr>
              <a:t>i</a:t>
            </a:r>
            <a:r>
              <a:rPr lang="en-GB" dirty="0">
                <a:cs typeface="Calibri"/>
              </a:rPr>
              <a:t> chi. </a:t>
            </a:r>
            <a:r>
              <a:rPr lang="en-GB" dirty="0" err="1">
                <a:cs typeface="Calibri"/>
              </a:rPr>
              <a:t>Os</a:t>
            </a:r>
            <a:r>
              <a:rPr lang="en-GB" dirty="0">
                <a:cs typeface="Calibri"/>
              </a:rPr>
              <a:t> </a:t>
            </a:r>
            <a:r>
              <a:rPr lang="en-GB" dirty="0" err="1">
                <a:cs typeface="Calibri"/>
              </a:rPr>
              <a:t>gwnaethoch</a:t>
            </a:r>
            <a:r>
              <a:rPr lang="en-GB" dirty="0">
                <a:cs typeface="Calibri"/>
              </a:rPr>
              <a:t> chi </a:t>
            </a:r>
            <a:r>
              <a:rPr lang="en-GB" dirty="0" err="1">
                <a:cs typeface="Calibri"/>
              </a:rPr>
              <a:t>ddewis</a:t>
            </a:r>
            <a:r>
              <a:rPr lang="en-GB" dirty="0">
                <a:cs typeface="Calibri"/>
              </a:rPr>
              <a:t> y </a:t>
            </a:r>
            <a:r>
              <a:rPr lang="en-GB" dirty="0" err="1">
                <a:cs typeface="Calibri"/>
              </a:rPr>
              <a:t>llun</a:t>
            </a:r>
            <a:r>
              <a:rPr lang="en-GB" dirty="0">
                <a:cs typeface="Calibri"/>
              </a:rPr>
              <a:t> </a:t>
            </a:r>
            <a:r>
              <a:rPr lang="en-GB" dirty="0" err="1">
                <a:cs typeface="Calibri"/>
              </a:rPr>
              <a:t>anghywir</a:t>
            </a:r>
            <a:r>
              <a:rPr lang="en-GB" dirty="0">
                <a:cs typeface="Calibri"/>
              </a:rPr>
              <a:t> </a:t>
            </a:r>
            <a:r>
              <a:rPr lang="en-GB" dirty="0" err="1">
                <a:cs typeface="Calibri"/>
              </a:rPr>
              <a:t>trwy</a:t>
            </a:r>
            <a:r>
              <a:rPr lang="en-GB" dirty="0">
                <a:cs typeface="Calibri"/>
              </a:rPr>
              <a:t> </a:t>
            </a:r>
            <a:r>
              <a:rPr lang="en-GB" dirty="0" err="1">
                <a:cs typeface="Calibri"/>
              </a:rPr>
              <a:t>gamgymeriad</a:t>
            </a:r>
            <a:r>
              <a:rPr lang="en-GB" dirty="0">
                <a:cs typeface="Calibri"/>
              </a:rPr>
              <a:t>, </a:t>
            </a:r>
            <a:r>
              <a:rPr lang="en-GB" dirty="0" err="1">
                <a:cs typeface="Calibri"/>
              </a:rPr>
              <a:t>cliciwch</a:t>
            </a:r>
            <a:r>
              <a:rPr lang="en-GB" dirty="0">
                <a:cs typeface="Calibri"/>
              </a:rPr>
              <a:t> </a:t>
            </a:r>
            <a:r>
              <a:rPr lang="en-GB" dirty="0" err="1">
                <a:cs typeface="Calibri"/>
              </a:rPr>
              <a:t>ar</a:t>
            </a:r>
            <a:r>
              <a:rPr lang="en-GB" dirty="0">
                <a:cs typeface="Calibri"/>
              </a:rPr>
              <a:t> y </a:t>
            </a:r>
            <a:r>
              <a:rPr lang="en-GB" dirty="0" err="1">
                <a:cs typeface="Calibri"/>
              </a:rPr>
              <a:t>groes</a:t>
            </a:r>
            <a:r>
              <a:rPr lang="en-GB" dirty="0">
                <a:cs typeface="Calibri"/>
              </a:rPr>
              <a:t> </a:t>
            </a:r>
            <a:r>
              <a:rPr lang="en-GB" dirty="0" err="1">
                <a:cs typeface="Calibri"/>
              </a:rPr>
              <a:t>i</a:t>
            </a:r>
            <a:r>
              <a:rPr lang="en-GB" dirty="0">
                <a:cs typeface="Calibri"/>
              </a:rPr>
              <a:t> </a:t>
            </a:r>
            <a:r>
              <a:rPr lang="en-GB" dirty="0" err="1">
                <a:cs typeface="Calibri"/>
              </a:rPr>
              <a:t>fynd</a:t>
            </a:r>
            <a:r>
              <a:rPr lang="en-GB" dirty="0">
                <a:cs typeface="Calibri"/>
              </a:rPr>
              <a:t> </a:t>
            </a:r>
            <a:r>
              <a:rPr lang="en-GB" dirty="0" err="1">
                <a:cs typeface="Calibri"/>
              </a:rPr>
              <a:t>yn</a:t>
            </a:r>
            <a:r>
              <a:rPr lang="en-GB" dirty="0">
                <a:cs typeface="Calibri"/>
              </a:rPr>
              <a:t> </a:t>
            </a:r>
            <a:r>
              <a:rPr lang="en-GB" dirty="0" err="1">
                <a:cs typeface="Calibri"/>
              </a:rPr>
              <a:t>ôl</a:t>
            </a:r>
            <a:r>
              <a:rPr lang="en-GB" dirty="0">
                <a:cs typeface="Calibri"/>
              </a:rPr>
              <a:t>. </a:t>
            </a:r>
          </a:p>
          <a:p>
            <a:pPr rtl="0"/>
            <a:r>
              <a:rPr lang="en-GB" dirty="0" err="1">
                <a:cs typeface="Calibri"/>
              </a:rPr>
              <a:t>Os</a:t>
            </a:r>
            <a:r>
              <a:rPr lang="en-GB" dirty="0">
                <a:cs typeface="Calibri"/>
              </a:rPr>
              <a:t> </a:t>
            </a:r>
            <a:r>
              <a:rPr lang="en-GB" dirty="0" err="1">
                <a:cs typeface="Calibri"/>
              </a:rPr>
              <a:t>ydych</a:t>
            </a:r>
            <a:r>
              <a:rPr lang="en-GB" dirty="0">
                <a:cs typeface="Calibri"/>
              </a:rPr>
              <a:t> </a:t>
            </a:r>
            <a:r>
              <a:rPr lang="en-GB" dirty="0" err="1">
                <a:cs typeface="Calibri"/>
              </a:rPr>
              <a:t>chi'n</a:t>
            </a:r>
            <a:r>
              <a:rPr lang="en-GB" dirty="0">
                <a:cs typeface="Calibri"/>
              </a:rPr>
              <a:t> </a:t>
            </a:r>
            <a:r>
              <a:rPr lang="en-GB" dirty="0" err="1">
                <a:cs typeface="Calibri"/>
              </a:rPr>
              <a:t>cofnodi</a:t>
            </a:r>
            <a:r>
              <a:rPr lang="en-GB" dirty="0">
                <a:cs typeface="Calibri"/>
              </a:rPr>
              <a:t> </a:t>
            </a:r>
            <a:r>
              <a:rPr lang="en-GB" dirty="0" err="1">
                <a:cs typeface="Calibri"/>
              </a:rPr>
              <a:t>rhywun</a:t>
            </a:r>
            <a:r>
              <a:rPr lang="en-GB" dirty="0">
                <a:cs typeface="Calibri"/>
              </a:rPr>
              <a:t> </a:t>
            </a:r>
            <a:r>
              <a:rPr lang="en-GB" dirty="0" err="1">
                <a:cs typeface="Calibri"/>
              </a:rPr>
              <a:t>nad</a:t>
            </a:r>
            <a:r>
              <a:rPr lang="en-GB" dirty="0">
                <a:cs typeface="Calibri"/>
              </a:rPr>
              <a:t> </a:t>
            </a:r>
            <a:r>
              <a:rPr lang="en-GB" dirty="0" err="1">
                <a:cs typeface="Calibri"/>
              </a:rPr>
              <a:t>ydyn</a:t>
            </a:r>
            <a:r>
              <a:rPr lang="en-GB" dirty="0">
                <a:cs typeface="Calibri"/>
              </a:rPr>
              <a:t> </a:t>
            </a:r>
            <a:r>
              <a:rPr lang="en-GB" dirty="0" err="1">
                <a:cs typeface="Calibri"/>
              </a:rPr>
              <a:t>nhw</a:t>
            </a:r>
            <a:r>
              <a:rPr lang="en-GB" dirty="0">
                <a:cs typeface="Calibri"/>
              </a:rPr>
              <a:t> </a:t>
            </a:r>
            <a:r>
              <a:rPr lang="en-GB" dirty="0" err="1">
                <a:cs typeface="Calibri"/>
              </a:rPr>
              <a:t>yn</a:t>
            </a:r>
            <a:r>
              <a:rPr lang="en-GB" dirty="0">
                <a:cs typeface="Calibri"/>
              </a:rPr>
              <a:t> </a:t>
            </a:r>
            <a:r>
              <a:rPr lang="en-GB" dirty="0" err="1">
                <a:cs typeface="Calibri"/>
              </a:rPr>
              <a:t>yr</a:t>
            </a:r>
            <a:r>
              <a:rPr lang="en-GB" dirty="0">
                <a:cs typeface="Calibri"/>
              </a:rPr>
              <a:t> </a:t>
            </a:r>
            <a:r>
              <a:rPr lang="en-GB" dirty="0" err="1">
                <a:cs typeface="Calibri"/>
              </a:rPr>
              <a:t>ysgol</a:t>
            </a:r>
            <a:r>
              <a:rPr lang="en-GB" dirty="0">
                <a:cs typeface="Calibri"/>
              </a:rPr>
              <a:t> </a:t>
            </a:r>
            <a:r>
              <a:rPr lang="en-GB" dirty="0" err="1">
                <a:cs typeface="Calibri"/>
              </a:rPr>
              <a:t>heddiw</a:t>
            </a:r>
            <a:r>
              <a:rPr lang="en-GB" dirty="0">
                <a:cs typeface="Calibri"/>
              </a:rPr>
              <a:t>, </a:t>
            </a:r>
            <a:r>
              <a:rPr lang="en-GB" dirty="0" err="1">
                <a:cs typeface="Calibri"/>
              </a:rPr>
              <a:t>dewiswch</a:t>
            </a:r>
            <a:r>
              <a:rPr lang="en-GB" dirty="0">
                <a:cs typeface="Calibri"/>
              </a:rPr>
              <a:t> </a:t>
            </a:r>
            <a:r>
              <a:rPr lang="en-GB" dirty="0" err="1">
                <a:cs typeface="Calibri"/>
              </a:rPr>
              <a:t>absennol</a:t>
            </a:r>
            <a:r>
              <a:rPr lang="en-GB" dirty="0">
                <a:cs typeface="Calibri"/>
              </a:rPr>
              <a:t>. Mae </a:t>
            </a:r>
            <a:r>
              <a:rPr lang="en-GB" dirty="0" err="1">
                <a:cs typeface="Calibri"/>
              </a:rPr>
              <a:t>hyn</a:t>
            </a:r>
            <a:r>
              <a:rPr lang="en-GB" dirty="0">
                <a:cs typeface="Calibri"/>
              </a:rPr>
              <a:t> </a:t>
            </a:r>
            <a:r>
              <a:rPr lang="en-GB" dirty="0" err="1">
                <a:cs typeface="Calibri"/>
              </a:rPr>
              <a:t>yn</a:t>
            </a:r>
            <a:r>
              <a:rPr lang="en-GB" dirty="0">
                <a:cs typeface="Calibri"/>
              </a:rPr>
              <a:t> </a:t>
            </a:r>
            <a:r>
              <a:rPr lang="en-GB" dirty="0" err="1">
                <a:cs typeface="Calibri"/>
              </a:rPr>
              <a:t>bwysig</a:t>
            </a:r>
            <a:r>
              <a:rPr lang="en-GB" dirty="0">
                <a:cs typeface="Calibri"/>
              </a:rPr>
              <a:t> </a:t>
            </a:r>
            <a:r>
              <a:rPr lang="en-GB" dirty="0" err="1">
                <a:cs typeface="Calibri"/>
              </a:rPr>
              <a:t>iawn</a:t>
            </a:r>
            <a:r>
              <a:rPr lang="en-GB" dirty="0">
                <a:cs typeface="Calibri"/>
              </a:rPr>
              <a:t> </a:t>
            </a:r>
            <a:r>
              <a:rPr lang="en-GB" dirty="0" err="1">
                <a:cs typeface="Calibri"/>
              </a:rPr>
              <a:t>gan</a:t>
            </a:r>
            <a:r>
              <a:rPr lang="en-GB" dirty="0">
                <a:cs typeface="Calibri"/>
              </a:rPr>
              <a:t> y </a:t>
            </a:r>
            <a:r>
              <a:rPr lang="en-GB" dirty="0" err="1">
                <a:cs typeface="Calibri"/>
              </a:rPr>
              <a:t>bydd</a:t>
            </a:r>
            <a:r>
              <a:rPr lang="en-GB" dirty="0">
                <a:cs typeface="Calibri"/>
              </a:rPr>
              <a:t> </a:t>
            </a:r>
            <a:r>
              <a:rPr lang="en-GB" dirty="0" err="1">
                <a:cs typeface="Calibri"/>
              </a:rPr>
              <a:t>yn</a:t>
            </a:r>
            <a:r>
              <a:rPr lang="en-GB" dirty="0">
                <a:cs typeface="Calibri"/>
              </a:rPr>
              <a:t> </a:t>
            </a:r>
            <a:r>
              <a:rPr lang="en-GB" dirty="0" err="1">
                <a:cs typeface="Calibri"/>
              </a:rPr>
              <a:t>rhoi</a:t>
            </a:r>
            <a:r>
              <a:rPr lang="en-GB" dirty="0">
                <a:cs typeface="Calibri"/>
              </a:rPr>
              <a:t> </a:t>
            </a:r>
            <a:r>
              <a:rPr lang="en-GB" dirty="0" err="1">
                <a:cs typeface="Calibri"/>
              </a:rPr>
              <a:t>cyfle</a:t>
            </a:r>
            <a:r>
              <a:rPr lang="en-GB" dirty="0">
                <a:cs typeface="Calibri"/>
              </a:rPr>
              <a:t> teg </a:t>
            </a:r>
            <a:r>
              <a:rPr lang="en-GB" dirty="0" err="1">
                <a:cs typeface="Calibri"/>
              </a:rPr>
              <a:t>iddyn</a:t>
            </a:r>
            <a:r>
              <a:rPr lang="en-GB" dirty="0">
                <a:cs typeface="Calibri"/>
              </a:rPr>
              <a:t> </a:t>
            </a:r>
            <a:r>
              <a:rPr lang="en-GB" dirty="0" err="1">
                <a:cs typeface="Calibri"/>
              </a:rPr>
              <a:t>nhw</a:t>
            </a:r>
            <a:r>
              <a:rPr lang="en-GB" dirty="0">
                <a:cs typeface="Calibri"/>
              </a:rPr>
              <a:t> </a:t>
            </a:r>
            <a:r>
              <a:rPr lang="en-GB" dirty="0" err="1">
                <a:cs typeface="Calibri"/>
              </a:rPr>
              <a:t>ennill</a:t>
            </a:r>
            <a:r>
              <a:rPr lang="en-GB" dirty="0">
                <a:cs typeface="Calibri"/>
              </a:rPr>
              <a:t> </a:t>
            </a:r>
            <a:r>
              <a:rPr lang="en-GB" dirty="0" err="1">
                <a:cs typeface="Calibri"/>
              </a:rPr>
              <a:t>bathodyn</a:t>
            </a:r>
            <a:r>
              <a:rPr lang="en-GB" dirty="0">
                <a:cs typeface="Calibri"/>
              </a:rPr>
              <a:t> </a:t>
            </a:r>
            <a:r>
              <a:rPr lang="en-GB" dirty="0" err="1">
                <a:cs typeface="Calibri"/>
              </a:rPr>
              <a:t>fel</a:t>
            </a:r>
            <a:r>
              <a:rPr lang="en-GB" dirty="0">
                <a:cs typeface="Calibri"/>
              </a:rPr>
              <a:t> </a:t>
            </a:r>
            <a:r>
              <a:rPr lang="en-GB" dirty="0" err="1">
                <a:cs typeface="Calibri"/>
              </a:rPr>
              <a:t>pawb</a:t>
            </a:r>
            <a:r>
              <a:rPr lang="en-GB" dirty="0">
                <a:cs typeface="Calibri"/>
              </a:rPr>
              <a:t> </a:t>
            </a:r>
            <a:r>
              <a:rPr lang="en-GB" dirty="0" err="1">
                <a:cs typeface="Calibri"/>
              </a:rPr>
              <a:t>arall</a:t>
            </a:r>
            <a:r>
              <a:rPr lang="en-GB" dirty="0">
                <a:cs typeface="Calibri"/>
              </a:rPr>
              <a:t>. </a:t>
            </a:r>
            <a:r>
              <a:rPr lang="en-GB" dirty="0" err="1">
                <a:cs typeface="Calibri"/>
              </a:rPr>
              <a:t>Mae'r</a:t>
            </a:r>
            <a:r>
              <a:rPr lang="en-GB" dirty="0">
                <a:cs typeface="Calibri"/>
              </a:rPr>
              <a:t> </a:t>
            </a:r>
            <a:r>
              <a:rPr lang="en-GB" dirty="0" err="1">
                <a:cs typeface="Calibri"/>
              </a:rPr>
              <a:t>sleid</a:t>
            </a:r>
            <a:r>
              <a:rPr lang="en-GB" dirty="0">
                <a:cs typeface="Calibri"/>
              </a:rPr>
              <a:t> </a:t>
            </a:r>
            <a:r>
              <a:rPr lang="en-GB" dirty="0" err="1">
                <a:cs typeface="Calibri"/>
              </a:rPr>
              <a:t>nesaf</a:t>
            </a:r>
            <a:r>
              <a:rPr lang="en-GB" dirty="0">
                <a:cs typeface="Calibri"/>
              </a:rPr>
              <a:t> </a:t>
            </a:r>
            <a:r>
              <a:rPr lang="en-GB" dirty="0" err="1">
                <a:cs typeface="Calibri"/>
              </a:rPr>
              <a:t>yn</a:t>
            </a:r>
            <a:r>
              <a:rPr lang="en-GB" dirty="0">
                <a:cs typeface="Calibri"/>
              </a:rPr>
              <a:t> </a:t>
            </a:r>
            <a:r>
              <a:rPr lang="en-GB" dirty="0" err="1">
                <a:cs typeface="Calibri"/>
              </a:rPr>
              <a:t>esbonio'r</a:t>
            </a:r>
            <a:r>
              <a:rPr lang="en-GB" dirty="0">
                <a:cs typeface="Calibri"/>
              </a:rPr>
              <a:t> </a:t>
            </a:r>
            <a:r>
              <a:rPr lang="en-GB" dirty="0" err="1">
                <a:cs typeface="Calibri"/>
              </a:rPr>
              <a:t>opsiwn</a:t>
            </a:r>
            <a:r>
              <a:rPr lang="en-GB" dirty="0">
                <a:cs typeface="Calibri"/>
              </a:rPr>
              <a:t> </a:t>
            </a:r>
            <a:r>
              <a:rPr lang="en-GB" dirty="0" err="1">
                <a:cs typeface="Calibri"/>
              </a:rPr>
              <a:t>cofnodi</a:t>
            </a:r>
            <a:r>
              <a:rPr lang="en-GB" dirty="0">
                <a:cs typeface="Calibri"/>
              </a:rPr>
              <a:t> </a:t>
            </a:r>
            <a:r>
              <a:rPr lang="en-GB" dirty="0" err="1">
                <a:cs typeface="Calibri"/>
              </a:rPr>
              <a:t>swp</a:t>
            </a:r>
            <a:r>
              <a:rPr lang="en-GB" dirty="0">
                <a:cs typeface="Calibri"/>
              </a:rPr>
              <a:t> </a:t>
            </a:r>
            <a:r>
              <a:rPr lang="en-GB" dirty="0" err="1">
                <a:cs typeface="Calibri"/>
              </a:rPr>
              <a:t>yn</a:t>
            </a:r>
            <a:r>
              <a:rPr lang="en-GB" dirty="0">
                <a:cs typeface="Calibri"/>
              </a:rPr>
              <a:t> </a:t>
            </a:r>
            <a:r>
              <a:rPr lang="en-GB" dirty="0" err="1">
                <a:cs typeface="Calibri"/>
              </a:rPr>
              <a:t>hytrach</a:t>
            </a:r>
            <a:r>
              <a:rPr lang="en-GB" dirty="0">
                <a:cs typeface="Calibri"/>
              </a:rPr>
              <a:t> </a:t>
            </a:r>
            <a:r>
              <a:rPr lang="en-GB" dirty="0" err="1">
                <a:cs typeface="Calibri"/>
              </a:rPr>
              <a:t>na</a:t>
            </a:r>
            <a:r>
              <a:rPr lang="en-GB" dirty="0">
                <a:cs typeface="Calibri"/>
              </a:rPr>
              <a:t> </a:t>
            </a:r>
            <a:r>
              <a:rPr lang="en-GB" dirty="0" err="1">
                <a:cs typeface="Calibri"/>
              </a:rPr>
              <a:t>chofnodi</a:t>
            </a:r>
            <a:r>
              <a:rPr lang="en-GB" dirty="0">
                <a:cs typeface="Calibri"/>
              </a:rPr>
              <a:t> </a:t>
            </a:r>
            <a:r>
              <a:rPr lang="en-GB" dirty="0" err="1">
                <a:cs typeface="Calibri"/>
              </a:rPr>
              <a:t>unigol</a:t>
            </a:r>
            <a:r>
              <a:rPr lang="en-GB" dirty="0">
                <a:cs typeface="Calibri"/>
              </a:rPr>
              <a:t>.]</a:t>
            </a:r>
          </a:p>
          <a:p>
            <a:pPr rtl="0">
              <a:defRPr/>
            </a:pPr>
            <a:endParaRPr lang="en-US" dirty="0"/>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6</a:t>
            </a:fld>
            <a:endParaRPr lang="en-GB"/>
          </a:p>
        </p:txBody>
      </p:sp>
    </p:spTree>
    <p:extLst>
      <p:ext uri="{BB962C8B-B14F-4D97-AF65-F5344CB8AC3E}">
        <p14:creationId xmlns:p14="http://schemas.microsoft.com/office/powerpoint/2010/main" val="155053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a:cs typeface="Calibri"/>
              </a:rPr>
              <a:t>SYLWER: </a:t>
            </a:r>
            <a:r>
              <a:rPr lang="en-GB" dirty="0" err="1">
                <a:cs typeface="Calibri"/>
              </a:rPr>
              <a:t>Cyfle</a:t>
            </a:r>
            <a:r>
              <a:rPr lang="en-GB" dirty="0">
                <a:cs typeface="Calibri"/>
              </a:rPr>
              <a:t> </a:t>
            </a:r>
            <a:r>
              <a:rPr lang="en-GB" dirty="0" err="1">
                <a:cs typeface="Calibri"/>
              </a:rPr>
              <a:t>i</a:t>
            </a:r>
            <a:r>
              <a:rPr lang="en-GB" dirty="0">
                <a:cs typeface="Calibri"/>
              </a:rPr>
              <a:t> </a:t>
            </a:r>
            <a:r>
              <a:rPr lang="en-GB" dirty="0" err="1">
                <a:cs typeface="Calibri"/>
              </a:rPr>
              <a:t>ddangos</a:t>
            </a:r>
            <a:r>
              <a:rPr lang="en-GB" dirty="0">
                <a:cs typeface="Calibri"/>
              </a:rPr>
              <a:t> y </a:t>
            </a:r>
            <a:r>
              <a:rPr lang="en-GB" dirty="0" err="1">
                <a:cs typeface="Calibri"/>
              </a:rPr>
              <a:t>nodwedd</a:t>
            </a:r>
            <a:r>
              <a:rPr lang="en-GB" dirty="0">
                <a:cs typeface="Calibri"/>
              </a:rPr>
              <a:t> </a:t>
            </a:r>
            <a:r>
              <a:rPr lang="en-GB" dirty="0" err="1">
                <a:cs typeface="Calibri"/>
              </a:rPr>
              <a:t>cofnodi</a:t>
            </a:r>
            <a:r>
              <a:rPr lang="en-GB" dirty="0">
                <a:cs typeface="Calibri"/>
              </a:rPr>
              <a:t> </a:t>
            </a:r>
            <a:r>
              <a:rPr lang="en-GB" dirty="0" err="1">
                <a:cs typeface="Calibri"/>
              </a:rPr>
              <a:t>swp</a:t>
            </a:r>
            <a:r>
              <a:rPr lang="en-GB" dirty="0">
                <a:cs typeface="Calibri"/>
              </a:rPr>
              <a:t> </a:t>
            </a:r>
            <a:r>
              <a:rPr lang="en-GB" dirty="0" err="1">
                <a:cs typeface="Calibri"/>
              </a:rPr>
              <a:t>yma</a:t>
            </a:r>
            <a:r>
              <a:rPr lang="en-GB" dirty="0">
                <a:cs typeface="Calibri"/>
              </a:rPr>
              <a:t> </a:t>
            </a:r>
            <a:r>
              <a:rPr lang="en-GB" dirty="0" err="1">
                <a:cs typeface="Calibri"/>
              </a:rPr>
              <a:t>a'i</a:t>
            </a:r>
            <a:r>
              <a:rPr lang="en-GB" dirty="0">
                <a:cs typeface="Calibri"/>
              </a:rPr>
              <a:t> </a:t>
            </a:r>
            <a:r>
              <a:rPr lang="en-GB" dirty="0" err="1">
                <a:cs typeface="Calibri"/>
              </a:rPr>
              <a:t>egluro</a:t>
            </a:r>
            <a:r>
              <a:rPr lang="en-GB" dirty="0">
                <a:cs typeface="Calibri"/>
              </a:rPr>
              <a:t> </a:t>
            </a:r>
            <a:r>
              <a:rPr lang="en-GB" dirty="0" err="1">
                <a:cs typeface="Calibri"/>
              </a:rPr>
              <a:t>fel</a:t>
            </a:r>
            <a:r>
              <a:rPr lang="en-GB" dirty="0">
                <a:cs typeface="Calibri"/>
              </a:rPr>
              <a:t> </a:t>
            </a:r>
            <a:r>
              <a:rPr lang="en-GB" dirty="0" err="1">
                <a:cs typeface="Calibri"/>
              </a:rPr>
              <a:t>dewis</a:t>
            </a:r>
            <a:r>
              <a:rPr lang="en-GB" dirty="0">
                <a:cs typeface="Calibri"/>
              </a:rPr>
              <a:t> </a:t>
            </a:r>
            <a:r>
              <a:rPr lang="en-GB" dirty="0" err="1">
                <a:cs typeface="Calibri"/>
              </a:rPr>
              <a:t>amgen</a:t>
            </a:r>
            <a:r>
              <a:rPr lang="en-GB" dirty="0">
                <a:cs typeface="Calibri"/>
              </a:rPr>
              <a:t> </a:t>
            </a:r>
            <a:r>
              <a:rPr lang="en-GB" dirty="0" err="1">
                <a:cs typeface="Calibri"/>
              </a:rPr>
              <a:t>yn</a:t>
            </a:r>
            <a:r>
              <a:rPr lang="en-GB" dirty="0">
                <a:cs typeface="Calibri"/>
              </a:rPr>
              <a:t> </a:t>
            </a:r>
            <a:r>
              <a:rPr lang="en-GB" dirty="0" err="1">
                <a:cs typeface="Calibri"/>
              </a:rPr>
              <a:t>lle</a:t>
            </a:r>
            <a:r>
              <a:rPr lang="en-GB" dirty="0">
                <a:cs typeface="Calibri"/>
              </a:rPr>
              <a:t> </a:t>
            </a:r>
            <a:r>
              <a:rPr lang="en-GB" dirty="0" err="1">
                <a:cs typeface="Calibri"/>
              </a:rPr>
              <a:t>cofnodi</a:t>
            </a:r>
            <a:r>
              <a:rPr lang="en-GB" dirty="0">
                <a:cs typeface="Calibri"/>
              </a:rPr>
              <a:t> </a:t>
            </a:r>
            <a:r>
              <a:rPr lang="en-GB" dirty="0" err="1">
                <a:cs typeface="Calibri"/>
              </a:rPr>
              <a:t>unigol</a:t>
            </a:r>
            <a:r>
              <a:rPr lang="en-GB" dirty="0">
                <a:cs typeface="Calibri"/>
              </a:rPr>
              <a:t> </a:t>
            </a:r>
            <a:r>
              <a:rPr lang="en-GB" dirty="0" err="1">
                <a:cs typeface="Calibri"/>
              </a:rPr>
              <a:t>ar</a:t>
            </a:r>
            <a:r>
              <a:rPr lang="en-GB" dirty="0">
                <a:cs typeface="Calibri"/>
              </a:rPr>
              <a:t> </a:t>
            </a:r>
            <a:r>
              <a:rPr lang="en-GB" dirty="0" err="1">
                <a:cs typeface="Calibri"/>
              </a:rPr>
              <a:t>gyfer</a:t>
            </a:r>
            <a:r>
              <a:rPr lang="en-GB" dirty="0">
                <a:cs typeface="Calibri"/>
              </a:rPr>
              <a:t> </a:t>
            </a:r>
            <a:r>
              <a:rPr lang="en-GB" dirty="0" err="1">
                <a:cs typeface="Calibri"/>
              </a:rPr>
              <a:t>cyflymder</a:t>
            </a:r>
            <a:r>
              <a:rPr lang="en-GB" dirty="0">
                <a:cs typeface="Calibri"/>
              </a:rPr>
              <a:t> </a:t>
            </a:r>
            <a:r>
              <a:rPr lang="en-GB" dirty="0" err="1">
                <a:cs typeface="Calibri"/>
              </a:rPr>
              <a:t>gan</a:t>
            </a:r>
            <a:r>
              <a:rPr lang="en-GB" dirty="0">
                <a:cs typeface="Calibri"/>
              </a:rPr>
              <a:t> </a:t>
            </a:r>
            <a:r>
              <a:rPr lang="en-GB" dirty="0" err="1">
                <a:cs typeface="Calibri"/>
              </a:rPr>
              <a:t>ganiatáu</a:t>
            </a:r>
            <a:r>
              <a:rPr lang="en-GB" dirty="0">
                <a:cs typeface="Calibri"/>
              </a:rPr>
              <a:t> </a:t>
            </a:r>
            <a:r>
              <a:rPr lang="en-GB" dirty="0" err="1">
                <a:cs typeface="Calibri"/>
              </a:rPr>
              <a:t>i</a:t>
            </a:r>
            <a:r>
              <a:rPr lang="en-GB" dirty="0">
                <a:cs typeface="Calibri"/>
              </a:rPr>
              <a:t> un person </a:t>
            </a:r>
            <a:r>
              <a:rPr lang="en-GB" dirty="0" err="1">
                <a:cs typeface="Calibri"/>
              </a:rPr>
              <a:t>gymryd</a:t>
            </a:r>
            <a:r>
              <a:rPr lang="en-GB" dirty="0">
                <a:cs typeface="Calibri"/>
              </a:rPr>
              <a:t> </a:t>
            </a:r>
            <a:r>
              <a:rPr lang="en-GB" dirty="0" err="1">
                <a:cs typeface="Calibri"/>
              </a:rPr>
              <a:t>rheolaeth</a:t>
            </a:r>
            <a:r>
              <a:rPr lang="en-GB" dirty="0">
                <a:cs typeface="Calibri"/>
              </a:rPr>
              <a:t> </a:t>
            </a:r>
            <a:r>
              <a:rPr lang="en-GB" dirty="0" err="1">
                <a:cs typeface="Calibri"/>
              </a:rPr>
              <a:t>dros</a:t>
            </a:r>
            <a:r>
              <a:rPr lang="en-GB" dirty="0">
                <a:cs typeface="Calibri"/>
              </a:rPr>
              <a:t> y </a:t>
            </a:r>
            <a:r>
              <a:rPr lang="en-GB" dirty="0" err="1">
                <a:cs typeface="Calibri"/>
              </a:rPr>
              <a:t>dosbarth</a:t>
            </a:r>
            <a:r>
              <a:rPr lang="en-GB" dirty="0">
                <a:cs typeface="Calibri"/>
              </a:rPr>
              <a:t> </a:t>
            </a:r>
            <a:r>
              <a:rPr lang="en-GB" dirty="0" err="1">
                <a:cs typeface="Calibri"/>
              </a:rPr>
              <a:t>cyfan</a:t>
            </a:r>
            <a:r>
              <a:rPr lang="en-GB" dirty="0">
                <a:cs typeface="Calibri"/>
              </a:rPr>
              <a:t>. </a:t>
            </a:r>
          </a:p>
          <a:p>
            <a:pPr rtl="0"/>
            <a:endParaRPr lang="en-US" dirty="0">
              <a:cs typeface="Calibri"/>
            </a:endParaRPr>
          </a:p>
          <a:p>
            <a:pPr rtl="0"/>
            <a:endParaRPr lang="en-US" dirty="0">
              <a:cs typeface="Calibri"/>
            </a:endParaRPr>
          </a:p>
          <a:p>
            <a:pPr rtl="0"/>
            <a:r>
              <a:rPr lang="cy" dirty="0">
                <a:cs typeface="Calibri"/>
              </a:rPr>
              <a:t>Suggested script: </a:t>
            </a:r>
          </a:p>
          <a:p>
            <a:pPr defTabSz="964418" rtl="0">
              <a:defRPr/>
            </a:pPr>
            <a:r>
              <a:rPr lang="cy" dirty="0">
                <a:cs typeface="Calibri"/>
              </a:rPr>
              <a:t>[</a:t>
            </a:r>
            <a:r>
              <a:rPr lang="en-GB" dirty="0" err="1">
                <a:cs typeface="Calibri"/>
              </a:rPr>
              <a:t>Mae'r</a:t>
            </a:r>
            <a:r>
              <a:rPr lang="en-GB" dirty="0">
                <a:cs typeface="Calibri"/>
              </a:rPr>
              <a:t> </a:t>
            </a:r>
            <a:r>
              <a:rPr lang="en-GB" dirty="0" err="1">
                <a:cs typeface="Calibri"/>
              </a:rPr>
              <a:t>opsiwn</a:t>
            </a:r>
            <a:r>
              <a:rPr lang="en-GB" dirty="0">
                <a:cs typeface="Calibri"/>
              </a:rPr>
              <a:t> </a:t>
            </a:r>
            <a:r>
              <a:rPr lang="en-GB" dirty="0" err="1">
                <a:cs typeface="Calibri"/>
              </a:rPr>
              <a:t>hwn</a:t>
            </a:r>
            <a:r>
              <a:rPr lang="en-GB" dirty="0">
                <a:cs typeface="Calibri"/>
              </a:rPr>
              <a:t> </a:t>
            </a:r>
            <a:r>
              <a:rPr lang="en-GB" dirty="0" err="1">
                <a:cs typeface="Calibri"/>
              </a:rPr>
              <a:t>yn</a:t>
            </a:r>
            <a:r>
              <a:rPr lang="en-GB" dirty="0">
                <a:cs typeface="Calibri"/>
              </a:rPr>
              <a:t> </a:t>
            </a:r>
            <a:r>
              <a:rPr lang="en-GB" dirty="0" err="1">
                <a:cs typeface="Calibri"/>
              </a:rPr>
              <a:t>caniatáu</a:t>
            </a:r>
            <a:r>
              <a:rPr lang="en-GB" dirty="0">
                <a:cs typeface="Calibri"/>
              </a:rPr>
              <a:t> </a:t>
            </a:r>
            <a:r>
              <a:rPr lang="en-GB" dirty="0" err="1">
                <a:cs typeface="Calibri"/>
              </a:rPr>
              <a:t>i'r</a:t>
            </a:r>
            <a:r>
              <a:rPr lang="en-GB" dirty="0">
                <a:cs typeface="Calibri"/>
              </a:rPr>
              <a:t> </a:t>
            </a:r>
            <a:r>
              <a:rPr lang="en-GB" dirty="0" err="1">
                <a:cs typeface="Calibri"/>
              </a:rPr>
              <a:t>athro</a:t>
            </a:r>
            <a:r>
              <a:rPr lang="en-GB" dirty="0">
                <a:cs typeface="Calibri"/>
              </a:rPr>
              <a:t> neu </a:t>
            </a:r>
            <a:r>
              <a:rPr lang="en-GB" dirty="0" err="1">
                <a:cs typeface="Calibri"/>
              </a:rPr>
              <a:t>ddisgybl</a:t>
            </a:r>
            <a:r>
              <a:rPr lang="en-GB" dirty="0">
                <a:cs typeface="Calibri"/>
              </a:rPr>
              <a:t> </a:t>
            </a:r>
            <a:r>
              <a:rPr lang="en-GB" dirty="0" err="1">
                <a:cs typeface="Calibri"/>
              </a:rPr>
              <a:t>gofnodi</a:t>
            </a:r>
            <a:r>
              <a:rPr lang="en-GB" dirty="0">
                <a:cs typeface="Calibri"/>
              </a:rPr>
              <a:t> </a:t>
            </a:r>
            <a:r>
              <a:rPr lang="en-GB" dirty="0" err="1">
                <a:cs typeface="Calibri"/>
              </a:rPr>
              <a:t>teithiau</a:t>
            </a:r>
            <a:r>
              <a:rPr lang="en-GB" dirty="0">
                <a:cs typeface="Calibri"/>
              </a:rPr>
              <a:t> </a:t>
            </a:r>
            <a:r>
              <a:rPr lang="en-GB" dirty="0" err="1">
                <a:cs typeface="Calibri"/>
              </a:rPr>
              <a:t>ar</a:t>
            </a:r>
            <a:r>
              <a:rPr lang="en-GB" dirty="0">
                <a:cs typeface="Calibri"/>
              </a:rPr>
              <a:t> </a:t>
            </a:r>
            <a:r>
              <a:rPr lang="en-GB" dirty="0" err="1">
                <a:cs typeface="Calibri"/>
              </a:rPr>
              <a:t>gyfer</a:t>
            </a:r>
            <a:r>
              <a:rPr lang="en-GB" dirty="0">
                <a:cs typeface="Calibri"/>
              </a:rPr>
              <a:t> y </a:t>
            </a:r>
            <a:r>
              <a:rPr lang="en-GB" dirty="0" err="1">
                <a:cs typeface="Calibri"/>
              </a:rPr>
              <a:t>dosbarth</a:t>
            </a:r>
            <a:r>
              <a:rPr lang="en-GB" dirty="0">
                <a:cs typeface="Calibri"/>
              </a:rPr>
              <a:t> </a:t>
            </a:r>
            <a:r>
              <a:rPr lang="en-GB" dirty="0" err="1">
                <a:cs typeface="Calibri"/>
              </a:rPr>
              <a:t>cyfan</a:t>
            </a:r>
            <a:r>
              <a:rPr lang="en-GB" dirty="0">
                <a:cs typeface="Calibri"/>
              </a:rPr>
              <a:t>. </a:t>
            </a:r>
            <a:r>
              <a:rPr lang="en-GB" dirty="0" err="1">
                <a:cs typeface="Calibri"/>
              </a:rPr>
              <a:t>Dewiswch</a:t>
            </a:r>
            <a:r>
              <a:rPr lang="en-GB" dirty="0">
                <a:cs typeface="Calibri"/>
              </a:rPr>
              <a:t> y math o </a:t>
            </a:r>
            <a:r>
              <a:rPr lang="en-GB" dirty="0" err="1">
                <a:cs typeface="Calibri"/>
              </a:rPr>
              <a:t>gludiant</a:t>
            </a:r>
            <a:r>
              <a:rPr lang="en-GB" dirty="0">
                <a:cs typeface="Calibri"/>
              </a:rPr>
              <a:t>, er </a:t>
            </a:r>
            <a:r>
              <a:rPr lang="en-GB" dirty="0" err="1">
                <a:cs typeface="Calibri"/>
              </a:rPr>
              <a:t>enghraifft</a:t>
            </a:r>
            <a:r>
              <a:rPr lang="en-GB" dirty="0">
                <a:cs typeface="Calibri"/>
              </a:rPr>
              <a:t> '</a:t>
            </a:r>
            <a:r>
              <a:rPr lang="en-GB" dirty="0" err="1">
                <a:cs typeface="Calibri"/>
              </a:rPr>
              <a:t>pwy</a:t>
            </a:r>
            <a:r>
              <a:rPr lang="en-GB" dirty="0">
                <a:cs typeface="Calibri"/>
              </a:rPr>
              <a:t> </a:t>
            </a:r>
            <a:r>
              <a:rPr lang="en-GB" dirty="0" err="1">
                <a:cs typeface="Calibri"/>
              </a:rPr>
              <a:t>gerddodd</a:t>
            </a:r>
            <a:r>
              <a:rPr lang="en-GB" dirty="0">
                <a:cs typeface="Calibri"/>
              </a:rPr>
              <a:t>/</a:t>
            </a:r>
            <a:r>
              <a:rPr lang="en-GB" dirty="0" err="1">
                <a:cs typeface="Calibri"/>
              </a:rPr>
              <a:t>wnaeth</a:t>
            </a:r>
            <a:r>
              <a:rPr lang="en-GB" dirty="0">
                <a:cs typeface="Calibri"/>
              </a:rPr>
              <a:t> </a:t>
            </a:r>
            <a:r>
              <a:rPr lang="en-GB" dirty="0" err="1">
                <a:cs typeface="Calibri"/>
              </a:rPr>
              <a:t>ddod</a:t>
            </a:r>
            <a:r>
              <a:rPr lang="en-GB" dirty="0">
                <a:cs typeface="Calibri"/>
              </a:rPr>
              <a:t> </a:t>
            </a:r>
            <a:r>
              <a:rPr lang="en-GB" dirty="0" err="1">
                <a:cs typeface="Calibri"/>
              </a:rPr>
              <a:t>ar</a:t>
            </a:r>
            <a:r>
              <a:rPr lang="en-GB" dirty="0">
                <a:cs typeface="Calibri"/>
              </a:rPr>
              <a:t> </a:t>
            </a:r>
            <a:r>
              <a:rPr lang="en-GB" dirty="0" err="1">
                <a:cs typeface="Calibri"/>
              </a:rPr>
              <a:t>olwynion</a:t>
            </a:r>
            <a:r>
              <a:rPr lang="en-GB" dirty="0">
                <a:cs typeface="Calibri"/>
              </a:rPr>
              <a:t> </a:t>
            </a:r>
            <a:r>
              <a:rPr lang="en-GB" dirty="0" err="1">
                <a:cs typeface="Calibri"/>
              </a:rPr>
              <a:t>yr</a:t>
            </a:r>
            <a:r>
              <a:rPr lang="en-GB" dirty="0">
                <a:cs typeface="Calibri"/>
              </a:rPr>
              <a:t> </a:t>
            </a:r>
            <a:r>
              <a:rPr lang="en-GB" dirty="0" err="1">
                <a:cs typeface="Calibri"/>
              </a:rPr>
              <a:t>holl</a:t>
            </a:r>
            <a:r>
              <a:rPr lang="en-GB" dirty="0">
                <a:cs typeface="Calibri"/>
              </a:rPr>
              <a:t> </a:t>
            </a:r>
            <a:r>
              <a:rPr lang="en-GB" dirty="0" err="1">
                <a:cs typeface="Calibri"/>
              </a:rPr>
              <a:t>ffordd</a:t>
            </a:r>
            <a:r>
              <a:rPr lang="en-GB" dirty="0">
                <a:cs typeface="Calibri"/>
              </a:rPr>
              <a:t> </a:t>
            </a:r>
            <a:r>
              <a:rPr lang="en-GB" dirty="0" err="1">
                <a:cs typeface="Calibri"/>
              </a:rPr>
              <a:t>i'r</a:t>
            </a:r>
            <a:r>
              <a:rPr lang="en-GB" dirty="0">
                <a:cs typeface="Calibri"/>
              </a:rPr>
              <a:t> </a:t>
            </a:r>
            <a:r>
              <a:rPr lang="en-GB" dirty="0" err="1">
                <a:cs typeface="Calibri"/>
              </a:rPr>
              <a:t>ysgol</a:t>
            </a:r>
            <a:r>
              <a:rPr lang="en-GB" dirty="0">
                <a:cs typeface="Calibri"/>
              </a:rPr>
              <a:t>?' - </a:t>
            </a:r>
            <a:r>
              <a:rPr lang="en-GB" dirty="0" err="1">
                <a:cs typeface="Calibri"/>
              </a:rPr>
              <a:t>gallwch</a:t>
            </a:r>
            <a:r>
              <a:rPr lang="en-GB" dirty="0">
                <a:cs typeface="Calibri"/>
              </a:rPr>
              <a:t> </a:t>
            </a:r>
            <a:r>
              <a:rPr lang="en-GB" dirty="0" err="1">
                <a:cs typeface="Calibri"/>
              </a:rPr>
              <a:t>ddewis</a:t>
            </a:r>
            <a:r>
              <a:rPr lang="en-GB" dirty="0">
                <a:cs typeface="Calibri"/>
              </a:rPr>
              <a:t> </a:t>
            </a:r>
            <a:r>
              <a:rPr lang="en-GB" dirty="0" err="1">
                <a:cs typeface="Calibri"/>
              </a:rPr>
              <a:t>pawb</a:t>
            </a:r>
            <a:r>
              <a:rPr lang="en-GB" dirty="0">
                <a:cs typeface="Calibri"/>
              </a:rPr>
              <a:t> </a:t>
            </a:r>
            <a:r>
              <a:rPr lang="en-GB" dirty="0" err="1">
                <a:cs typeface="Calibri"/>
              </a:rPr>
              <a:t>sydd</a:t>
            </a:r>
            <a:r>
              <a:rPr lang="en-GB" dirty="0">
                <a:cs typeface="Calibri"/>
              </a:rPr>
              <a:t> </a:t>
            </a:r>
            <a:r>
              <a:rPr lang="en-GB" dirty="0" err="1">
                <a:cs typeface="Calibri"/>
              </a:rPr>
              <a:t>â'u</a:t>
            </a:r>
            <a:r>
              <a:rPr lang="en-GB" dirty="0">
                <a:cs typeface="Calibri"/>
              </a:rPr>
              <a:t> </a:t>
            </a:r>
            <a:r>
              <a:rPr lang="en-GB" dirty="0" err="1">
                <a:cs typeface="Calibri"/>
              </a:rPr>
              <a:t>dwylo</a:t>
            </a:r>
            <a:r>
              <a:rPr lang="en-GB" dirty="0">
                <a:cs typeface="Calibri"/>
              </a:rPr>
              <a:t> </a:t>
            </a:r>
            <a:r>
              <a:rPr lang="en-GB" dirty="0" err="1">
                <a:cs typeface="Calibri"/>
              </a:rPr>
              <a:t>i</a:t>
            </a:r>
            <a:r>
              <a:rPr lang="en-GB" dirty="0">
                <a:cs typeface="Calibri"/>
              </a:rPr>
              <a:t> </a:t>
            </a:r>
            <a:r>
              <a:rPr lang="en-GB" dirty="0" err="1">
                <a:cs typeface="Calibri"/>
              </a:rPr>
              <a:t>fyny</a:t>
            </a:r>
            <a:r>
              <a:rPr lang="en-GB" dirty="0">
                <a:cs typeface="Calibri"/>
              </a:rPr>
              <a:t>. </a:t>
            </a:r>
          </a:p>
          <a:p>
            <a:pPr defTabSz="964418" rtl="0">
              <a:defRPr/>
            </a:pPr>
            <a:r>
              <a:rPr lang="en-GB" dirty="0" err="1">
                <a:cs typeface="Calibri"/>
              </a:rPr>
              <a:t>Ewch</a:t>
            </a:r>
            <a:r>
              <a:rPr lang="en-GB" dirty="0">
                <a:cs typeface="Calibri"/>
              </a:rPr>
              <a:t> </a:t>
            </a:r>
            <a:r>
              <a:rPr lang="en-GB" dirty="0" err="1">
                <a:cs typeface="Calibri"/>
              </a:rPr>
              <a:t>drwy</a:t>
            </a:r>
            <a:r>
              <a:rPr lang="en-GB" dirty="0">
                <a:cs typeface="Calibri"/>
              </a:rPr>
              <a:t> bob math o </a:t>
            </a:r>
            <a:r>
              <a:rPr lang="en-GB" dirty="0" err="1">
                <a:cs typeface="Calibri"/>
              </a:rPr>
              <a:t>gludiant</a:t>
            </a:r>
            <a:r>
              <a:rPr lang="en-GB" dirty="0">
                <a:cs typeface="Calibri"/>
              </a:rPr>
              <a:t> </a:t>
            </a:r>
            <a:r>
              <a:rPr lang="en-GB" dirty="0" err="1">
                <a:cs typeface="Calibri"/>
              </a:rPr>
              <a:t>nes</a:t>
            </a:r>
            <a:r>
              <a:rPr lang="en-GB" dirty="0">
                <a:cs typeface="Calibri"/>
              </a:rPr>
              <a:t> bod </a:t>
            </a:r>
            <a:r>
              <a:rPr lang="en-GB" dirty="0" err="1">
                <a:cs typeface="Calibri"/>
              </a:rPr>
              <a:t>taith</a:t>
            </a:r>
            <a:r>
              <a:rPr lang="en-GB" dirty="0">
                <a:cs typeface="Calibri"/>
              </a:rPr>
              <a:t> </a:t>
            </a:r>
            <a:r>
              <a:rPr lang="en-GB" dirty="0" err="1">
                <a:cs typeface="Calibri"/>
              </a:rPr>
              <a:t>pawb</a:t>
            </a:r>
            <a:r>
              <a:rPr lang="en-GB" dirty="0">
                <a:cs typeface="Calibri"/>
              </a:rPr>
              <a:t> </a:t>
            </a:r>
            <a:r>
              <a:rPr lang="en-GB" dirty="0" err="1">
                <a:cs typeface="Calibri"/>
              </a:rPr>
              <a:t>wedi'i</a:t>
            </a:r>
            <a:r>
              <a:rPr lang="en-GB" dirty="0">
                <a:cs typeface="Calibri"/>
              </a:rPr>
              <a:t> </a:t>
            </a:r>
            <a:r>
              <a:rPr lang="en-GB" dirty="0" err="1">
                <a:cs typeface="Calibri"/>
              </a:rPr>
              <a:t>chofnodi</a:t>
            </a:r>
            <a:r>
              <a:rPr lang="en-GB" dirty="0">
                <a:cs typeface="Calibri"/>
              </a:rPr>
              <a:t>. </a:t>
            </a:r>
            <a:r>
              <a:rPr lang="en-GB" dirty="0" err="1">
                <a:cs typeface="Calibri"/>
              </a:rPr>
              <a:t>Mae'r</a:t>
            </a:r>
            <a:r>
              <a:rPr lang="en-GB" dirty="0">
                <a:cs typeface="Calibri"/>
              </a:rPr>
              <a:t> </a:t>
            </a:r>
            <a:r>
              <a:rPr lang="en-GB" dirty="0" err="1">
                <a:cs typeface="Calibri"/>
              </a:rPr>
              <a:t>sleid</a:t>
            </a:r>
            <a:r>
              <a:rPr lang="en-GB" dirty="0">
                <a:cs typeface="Calibri"/>
              </a:rPr>
              <a:t> </a:t>
            </a:r>
            <a:r>
              <a:rPr lang="en-GB" dirty="0" err="1">
                <a:cs typeface="Calibri"/>
              </a:rPr>
              <a:t>nesaf</a:t>
            </a:r>
            <a:r>
              <a:rPr lang="en-GB" dirty="0">
                <a:cs typeface="Calibri"/>
              </a:rPr>
              <a:t> </a:t>
            </a:r>
            <a:r>
              <a:rPr lang="en-GB" dirty="0" err="1">
                <a:cs typeface="Calibri"/>
              </a:rPr>
              <a:t>yn</a:t>
            </a:r>
            <a:r>
              <a:rPr lang="en-GB" dirty="0">
                <a:cs typeface="Calibri"/>
              </a:rPr>
              <a:t> </a:t>
            </a:r>
            <a:r>
              <a:rPr lang="en-GB" dirty="0" err="1">
                <a:cs typeface="Calibri"/>
              </a:rPr>
              <a:t>dangos</a:t>
            </a:r>
            <a:r>
              <a:rPr lang="en-GB" dirty="0">
                <a:cs typeface="Calibri"/>
              </a:rPr>
              <a:t> </a:t>
            </a:r>
            <a:r>
              <a:rPr lang="en-GB" dirty="0" err="1">
                <a:cs typeface="Calibri"/>
              </a:rPr>
              <a:t>sut</a:t>
            </a:r>
            <a:r>
              <a:rPr lang="en-GB" dirty="0">
                <a:cs typeface="Calibri"/>
              </a:rPr>
              <a:t> y </a:t>
            </a:r>
            <a:r>
              <a:rPr lang="en-GB" dirty="0" err="1">
                <a:cs typeface="Calibri"/>
              </a:rPr>
              <a:t>gallwch</a:t>
            </a:r>
            <a:r>
              <a:rPr lang="en-GB" dirty="0">
                <a:cs typeface="Calibri"/>
              </a:rPr>
              <a:t> chi weld pa </a:t>
            </a:r>
            <a:r>
              <a:rPr lang="en-GB" dirty="0" err="1">
                <a:cs typeface="Calibri"/>
              </a:rPr>
              <a:t>ddosbarthiadau</a:t>
            </a:r>
            <a:r>
              <a:rPr lang="en-GB" dirty="0">
                <a:cs typeface="Calibri"/>
              </a:rPr>
              <a:t> ac </a:t>
            </a:r>
            <a:r>
              <a:rPr lang="en-GB" dirty="0" err="1">
                <a:cs typeface="Calibri"/>
              </a:rPr>
              <a:t>ysgolion</a:t>
            </a:r>
            <a:r>
              <a:rPr lang="en-GB" dirty="0">
                <a:cs typeface="Calibri"/>
              </a:rPr>
              <a:t> </a:t>
            </a:r>
            <a:r>
              <a:rPr lang="en-GB" dirty="0" err="1">
                <a:cs typeface="Calibri"/>
              </a:rPr>
              <a:t>sy'n</a:t>
            </a:r>
            <a:r>
              <a:rPr lang="en-GB" dirty="0">
                <a:cs typeface="Calibri"/>
              </a:rPr>
              <a:t> </a:t>
            </a:r>
            <a:r>
              <a:rPr lang="en-GB" dirty="0" err="1">
                <a:cs typeface="Calibri"/>
              </a:rPr>
              <a:t>cofnodi</a:t>
            </a:r>
            <a:r>
              <a:rPr lang="en-GB" dirty="0">
                <a:cs typeface="Calibri"/>
              </a:rPr>
              <a:t> ac </a:t>
            </a:r>
            <a:r>
              <a:rPr lang="en-GB" dirty="0" err="1">
                <a:cs typeface="Calibri"/>
              </a:rPr>
              <a:t>yn</a:t>
            </a:r>
            <a:r>
              <a:rPr lang="en-GB" dirty="0">
                <a:cs typeface="Calibri"/>
              </a:rPr>
              <a:t> </a:t>
            </a:r>
            <a:r>
              <a:rPr lang="en-GB" dirty="0" err="1">
                <a:cs typeface="Calibri"/>
              </a:rPr>
              <a:t>gwneud</a:t>
            </a:r>
            <a:r>
              <a:rPr lang="en-GB" dirty="0">
                <a:cs typeface="Calibri"/>
              </a:rPr>
              <a:t> y </a:t>
            </a:r>
            <a:r>
              <a:rPr lang="en-GB" dirty="0" err="1">
                <a:cs typeface="Calibri"/>
              </a:rPr>
              <a:t>teithiau</a:t>
            </a:r>
            <a:r>
              <a:rPr lang="en-GB" dirty="0">
                <a:cs typeface="Calibri"/>
              </a:rPr>
              <a:t> </a:t>
            </a:r>
            <a:r>
              <a:rPr lang="en-GB" dirty="0" err="1">
                <a:cs typeface="Calibri"/>
              </a:rPr>
              <a:t>mwyaf</a:t>
            </a:r>
            <a:r>
              <a:rPr lang="en-GB" dirty="0">
                <a:cs typeface="Calibri"/>
              </a:rPr>
              <a:t> </a:t>
            </a:r>
            <a:r>
              <a:rPr lang="en-GB" dirty="0" err="1">
                <a:cs typeface="Calibri"/>
              </a:rPr>
              <a:t>llesol</a:t>
            </a:r>
            <a:r>
              <a:rPr lang="en-GB" dirty="0">
                <a:cs typeface="Calibri"/>
              </a:rPr>
              <a:t>.</a:t>
            </a:r>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7</a:t>
            </a:fld>
            <a:endParaRPr lang="en-GB"/>
          </a:p>
        </p:txBody>
      </p:sp>
    </p:spTree>
    <p:extLst>
      <p:ext uri="{BB962C8B-B14F-4D97-AF65-F5344CB8AC3E}">
        <p14:creationId xmlns:p14="http://schemas.microsoft.com/office/powerpoint/2010/main" val="232071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 dirty="0">
                <a:cs typeface="Calibri"/>
              </a:rPr>
              <a:t>Suggested script: </a:t>
            </a:r>
          </a:p>
          <a:p>
            <a:pPr defTabSz="964418" rtl="0">
              <a:defRPr/>
            </a:pPr>
            <a:r>
              <a:rPr lang="en-GB" dirty="0">
                <a:cs typeface="Calibri"/>
              </a:rPr>
              <a:t>[Mae hon </a:t>
            </a:r>
            <a:r>
              <a:rPr lang="en-GB" dirty="0" err="1">
                <a:cs typeface="Calibri"/>
              </a:rPr>
              <a:t>yn</a:t>
            </a:r>
            <a:r>
              <a:rPr lang="en-GB" dirty="0">
                <a:cs typeface="Calibri"/>
              </a:rPr>
              <a:t> </a:t>
            </a:r>
            <a:r>
              <a:rPr lang="en-GB" dirty="0" err="1">
                <a:cs typeface="Calibri"/>
              </a:rPr>
              <a:t>ffordd</a:t>
            </a:r>
            <a:r>
              <a:rPr lang="en-GB" dirty="0">
                <a:cs typeface="Calibri"/>
              </a:rPr>
              <a:t> wych o </a:t>
            </a:r>
            <a:r>
              <a:rPr lang="en-GB" dirty="0" err="1">
                <a:cs typeface="Calibri"/>
              </a:rPr>
              <a:t>gael</a:t>
            </a:r>
            <a:r>
              <a:rPr lang="en-GB" dirty="0">
                <a:cs typeface="Calibri"/>
              </a:rPr>
              <a:t> </a:t>
            </a:r>
            <a:r>
              <a:rPr lang="en-GB" dirty="0" err="1">
                <a:cs typeface="Calibri"/>
              </a:rPr>
              <a:t>rhywfaint</a:t>
            </a:r>
            <a:r>
              <a:rPr lang="en-GB" dirty="0">
                <a:cs typeface="Calibri"/>
              </a:rPr>
              <a:t> o </a:t>
            </a:r>
            <a:r>
              <a:rPr lang="en-GB" dirty="0" err="1">
                <a:cs typeface="Calibri"/>
              </a:rPr>
              <a:t>gystadleuaeth</a:t>
            </a:r>
            <a:r>
              <a:rPr lang="en-GB" dirty="0">
                <a:cs typeface="Calibri"/>
              </a:rPr>
              <a:t> </a:t>
            </a:r>
            <a:r>
              <a:rPr lang="en-GB" dirty="0" err="1">
                <a:cs typeface="Calibri"/>
              </a:rPr>
              <a:t>iach</a:t>
            </a:r>
            <a:r>
              <a:rPr lang="en-GB" dirty="0">
                <a:cs typeface="Calibri"/>
              </a:rPr>
              <a:t>; </a:t>
            </a:r>
            <a:r>
              <a:rPr lang="en-GB" dirty="0" err="1">
                <a:cs typeface="Calibri"/>
              </a:rPr>
              <a:t>rhwng</a:t>
            </a:r>
            <a:r>
              <a:rPr lang="en-GB" dirty="0">
                <a:cs typeface="Calibri"/>
              </a:rPr>
              <a:t> </a:t>
            </a:r>
            <a:r>
              <a:rPr lang="en-GB" dirty="0" err="1">
                <a:cs typeface="Calibri"/>
              </a:rPr>
              <a:t>dosbarthiadau</a:t>
            </a:r>
            <a:r>
              <a:rPr lang="en-GB" dirty="0">
                <a:cs typeface="Calibri"/>
              </a:rPr>
              <a:t>, </a:t>
            </a:r>
            <a:r>
              <a:rPr lang="en-GB" dirty="0" err="1">
                <a:cs typeface="Calibri"/>
              </a:rPr>
              <a:t>ond</a:t>
            </a:r>
            <a:r>
              <a:rPr lang="en-GB" dirty="0">
                <a:cs typeface="Calibri"/>
              </a:rPr>
              <a:t> </a:t>
            </a:r>
            <a:r>
              <a:rPr lang="en-GB" dirty="0" err="1">
                <a:cs typeface="Calibri"/>
              </a:rPr>
              <a:t>hefyd</a:t>
            </a:r>
            <a:r>
              <a:rPr lang="en-GB" dirty="0">
                <a:cs typeface="Calibri"/>
              </a:rPr>
              <a:t> </a:t>
            </a:r>
            <a:r>
              <a:rPr lang="en-GB" dirty="0" err="1">
                <a:cs typeface="Calibri"/>
              </a:rPr>
              <a:t>rhwng</a:t>
            </a:r>
            <a:r>
              <a:rPr lang="en-GB" dirty="0">
                <a:cs typeface="Calibri"/>
              </a:rPr>
              <a:t> </a:t>
            </a:r>
            <a:r>
              <a:rPr lang="en-GB" dirty="0" err="1">
                <a:cs typeface="Calibri"/>
              </a:rPr>
              <a:t>ysgolion</a:t>
            </a:r>
            <a:r>
              <a:rPr lang="en-GB" dirty="0">
                <a:cs typeface="Calibri"/>
              </a:rPr>
              <a:t> </a:t>
            </a:r>
            <a:r>
              <a:rPr lang="en-GB" dirty="0" err="1">
                <a:cs typeface="Calibri"/>
              </a:rPr>
              <a:t>yn</a:t>
            </a:r>
            <a:r>
              <a:rPr lang="en-GB" dirty="0">
                <a:cs typeface="Calibri"/>
              </a:rPr>
              <a:t> </a:t>
            </a:r>
            <a:r>
              <a:rPr lang="en-GB" dirty="0" err="1">
                <a:cs typeface="Calibri"/>
              </a:rPr>
              <a:t>yr</a:t>
            </a:r>
            <a:r>
              <a:rPr lang="en-GB" dirty="0">
                <a:cs typeface="Calibri"/>
              </a:rPr>
              <a:t> </a:t>
            </a:r>
            <a:r>
              <a:rPr lang="en-GB" dirty="0" err="1">
                <a:cs typeface="Calibri"/>
              </a:rPr>
              <a:t>ardal</a:t>
            </a:r>
            <a:r>
              <a:rPr lang="en-GB" dirty="0">
                <a:cs typeface="Calibri"/>
              </a:rPr>
              <a:t> </a:t>
            </a:r>
            <a:r>
              <a:rPr lang="en-GB" dirty="0" err="1">
                <a:cs typeface="Calibri"/>
              </a:rPr>
              <a:t>leol</a:t>
            </a:r>
            <a:r>
              <a:rPr lang="en-GB" dirty="0">
                <a:cs typeface="Calibri"/>
              </a:rPr>
              <a:t> </a:t>
            </a:r>
            <a:r>
              <a:rPr lang="en-GB" dirty="0" err="1">
                <a:cs typeface="Calibri"/>
              </a:rPr>
              <a:t>neu'n</a:t>
            </a:r>
            <a:r>
              <a:rPr lang="en-GB" dirty="0">
                <a:cs typeface="Calibri"/>
              </a:rPr>
              <a:t> </a:t>
            </a:r>
            <a:r>
              <a:rPr lang="en-GB" dirty="0" err="1">
                <a:cs typeface="Calibri"/>
              </a:rPr>
              <a:t>genedlaethol</a:t>
            </a:r>
            <a:r>
              <a:rPr lang="en-GB" dirty="0">
                <a:cs typeface="Calibri"/>
              </a:rPr>
              <a:t>! </a:t>
            </a:r>
            <a:r>
              <a:rPr lang="en-GB" dirty="0" err="1">
                <a:cs typeface="Calibri"/>
              </a:rPr>
              <a:t>Gallwch</a:t>
            </a:r>
            <a:r>
              <a:rPr lang="en-GB" dirty="0">
                <a:cs typeface="Calibri"/>
              </a:rPr>
              <a:t> </a:t>
            </a:r>
            <a:r>
              <a:rPr lang="en-GB" dirty="0" err="1">
                <a:cs typeface="Calibri"/>
              </a:rPr>
              <a:t>gael</a:t>
            </a:r>
            <a:r>
              <a:rPr lang="en-GB" dirty="0">
                <a:cs typeface="Calibri"/>
              </a:rPr>
              <a:t> </a:t>
            </a:r>
            <a:r>
              <a:rPr lang="en-GB" dirty="0" err="1">
                <a:cs typeface="Calibri"/>
              </a:rPr>
              <a:t>mynediad</a:t>
            </a:r>
            <a:r>
              <a:rPr lang="en-GB" dirty="0">
                <a:cs typeface="Calibri"/>
              </a:rPr>
              <a:t> </a:t>
            </a:r>
            <a:r>
              <a:rPr lang="en-GB" dirty="0" err="1">
                <a:cs typeface="Calibri"/>
              </a:rPr>
              <a:t>i'r</a:t>
            </a:r>
            <a:r>
              <a:rPr lang="en-GB" dirty="0">
                <a:cs typeface="Calibri"/>
              </a:rPr>
              <a:t> </a:t>
            </a:r>
            <a:r>
              <a:rPr lang="en-GB" dirty="0" err="1">
                <a:cs typeface="Calibri"/>
              </a:rPr>
              <a:t>dudalen</a:t>
            </a:r>
            <a:r>
              <a:rPr lang="en-GB" dirty="0">
                <a:cs typeface="Calibri"/>
              </a:rPr>
              <a:t> </a:t>
            </a:r>
            <a:r>
              <a:rPr lang="en-GB" dirty="0" err="1">
                <a:cs typeface="Calibri"/>
              </a:rPr>
              <a:t>bwrdd</a:t>
            </a:r>
            <a:r>
              <a:rPr lang="en-GB" dirty="0">
                <a:cs typeface="Calibri"/>
              </a:rPr>
              <a:t> </a:t>
            </a:r>
            <a:r>
              <a:rPr lang="en-GB" dirty="0" err="1">
                <a:cs typeface="Calibri"/>
              </a:rPr>
              <a:t>arweinwyr</a:t>
            </a:r>
            <a:r>
              <a:rPr lang="en-GB" dirty="0">
                <a:cs typeface="Calibri"/>
              </a:rPr>
              <a:t> </a:t>
            </a:r>
            <a:r>
              <a:rPr lang="en-GB" dirty="0" err="1">
                <a:cs typeface="Calibri"/>
              </a:rPr>
              <a:t>trwy</a:t>
            </a:r>
            <a:r>
              <a:rPr lang="en-GB" dirty="0">
                <a:cs typeface="Calibri"/>
              </a:rPr>
              <a:t> </a:t>
            </a:r>
            <a:r>
              <a:rPr lang="en-GB" dirty="0" err="1">
                <a:cs typeface="Calibri"/>
              </a:rPr>
              <a:t>glicio</a:t>
            </a:r>
            <a:r>
              <a:rPr lang="en-GB" dirty="0">
                <a:cs typeface="Calibri"/>
              </a:rPr>
              <a:t> </a:t>
            </a:r>
            <a:r>
              <a:rPr lang="en-GB" dirty="0" err="1">
                <a:cs typeface="Calibri"/>
              </a:rPr>
              <a:t>ar</a:t>
            </a:r>
            <a:r>
              <a:rPr lang="en-GB" dirty="0">
                <a:cs typeface="Calibri"/>
              </a:rPr>
              <a:t> y tab </a:t>
            </a:r>
            <a:r>
              <a:rPr lang="en-GB" dirty="0" err="1">
                <a:cs typeface="Calibri"/>
              </a:rPr>
              <a:t>Dangosfwrdd</a:t>
            </a:r>
            <a:r>
              <a:rPr lang="en-GB" dirty="0">
                <a:cs typeface="Calibri"/>
              </a:rPr>
              <a:t> </a:t>
            </a:r>
            <a:r>
              <a:rPr lang="en-GB" dirty="0" err="1">
                <a:cs typeface="Calibri"/>
              </a:rPr>
              <a:t>yn</a:t>
            </a:r>
            <a:r>
              <a:rPr lang="en-GB" dirty="0">
                <a:cs typeface="Calibri"/>
              </a:rPr>
              <a:t> </a:t>
            </a:r>
            <a:r>
              <a:rPr lang="en-GB" dirty="0" err="1">
                <a:cs typeface="Calibri"/>
              </a:rPr>
              <a:t>ôl</a:t>
            </a:r>
            <a:r>
              <a:rPr lang="en-GB" dirty="0">
                <a:cs typeface="Calibri"/>
              </a:rPr>
              <a:t> </a:t>
            </a:r>
            <a:r>
              <a:rPr lang="en-GB" dirty="0" err="1">
                <a:cs typeface="Calibri"/>
              </a:rPr>
              <a:t>ar</a:t>
            </a:r>
            <a:r>
              <a:rPr lang="en-GB" dirty="0">
                <a:cs typeface="Calibri"/>
              </a:rPr>
              <a:t> y </a:t>
            </a:r>
            <a:r>
              <a:rPr lang="en-GB" dirty="0" err="1">
                <a:cs typeface="Calibri"/>
              </a:rPr>
              <a:t>brif</a:t>
            </a:r>
            <a:r>
              <a:rPr lang="en-GB" dirty="0">
                <a:cs typeface="Calibri"/>
              </a:rPr>
              <a:t> </a:t>
            </a:r>
            <a:r>
              <a:rPr lang="en-GB" dirty="0" err="1">
                <a:cs typeface="Calibri"/>
              </a:rPr>
              <a:t>dudalen</a:t>
            </a:r>
            <a:r>
              <a:rPr lang="en-GB" dirty="0">
                <a:cs typeface="Calibri"/>
              </a:rPr>
              <a:t>. </a:t>
            </a:r>
            <a:r>
              <a:rPr lang="en-GB" dirty="0" err="1">
                <a:cs typeface="Calibri"/>
              </a:rPr>
              <a:t>Yma</a:t>
            </a:r>
            <a:r>
              <a:rPr lang="en-GB" dirty="0">
                <a:cs typeface="Calibri"/>
              </a:rPr>
              <a:t> </a:t>
            </a:r>
            <a:r>
              <a:rPr lang="en-GB" dirty="0" err="1">
                <a:cs typeface="Calibri"/>
              </a:rPr>
              <a:t>gallwch</a:t>
            </a:r>
            <a:r>
              <a:rPr lang="en-GB" dirty="0">
                <a:cs typeface="Calibri"/>
              </a:rPr>
              <a:t> </a:t>
            </a:r>
            <a:r>
              <a:rPr lang="en-GB" dirty="0" err="1">
                <a:cs typeface="Calibri"/>
              </a:rPr>
              <a:t>ddewis</a:t>
            </a:r>
            <a:r>
              <a:rPr lang="en-GB" dirty="0">
                <a:cs typeface="Calibri"/>
              </a:rPr>
              <a:t> y 'tab </a:t>
            </a:r>
            <a:r>
              <a:rPr lang="en-GB" dirty="0" err="1">
                <a:cs typeface="Calibri"/>
              </a:rPr>
              <a:t>dosbarth</a:t>
            </a:r>
            <a:r>
              <a:rPr lang="en-GB" dirty="0">
                <a:cs typeface="Calibri"/>
              </a:rPr>
              <a:t>' </a:t>
            </a:r>
            <a:r>
              <a:rPr lang="en-GB" dirty="0" err="1">
                <a:cs typeface="Calibri"/>
              </a:rPr>
              <a:t>i</a:t>
            </a:r>
            <a:r>
              <a:rPr lang="en-GB" dirty="0">
                <a:cs typeface="Calibri"/>
              </a:rPr>
              <a:t> weld </a:t>
            </a:r>
            <a:r>
              <a:rPr lang="en-GB" dirty="0" err="1">
                <a:cs typeface="Calibri"/>
              </a:rPr>
              <a:t>dosbarth</a:t>
            </a:r>
            <a:r>
              <a:rPr lang="en-GB" dirty="0">
                <a:cs typeface="Calibri"/>
              </a:rPr>
              <a:t> y mis neu </a:t>
            </a:r>
            <a:r>
              <a:rPr lang="en-GB" dirty="0" err="1">
                <a:cs typeface="Calibri"/>
              </a:rPr>
              <a:t>ddewis</a:t>
            </a:r>
            <a:r>
              <a:rPr lang="en-GB" dirty="0">
                <a:cs typeface="Calibri"/>
              </a:rPr>
              <a:t> 'tab </a:t>
            </a:r>
            <a:r>
              <a:rPr lang="en-GB" dirty="0" err="1">
                <a:cs typeface="Calibri"/>
              </a:rPr>
              <a:t>yr</a:t>
            </a:r>
            <a:r>
              <a:rPr lang="en-GB" dirty="0">
                <a:cs typeface="Calibri"/>
              </a:rPr>
              <a:t> </a:t>
            </a:r>
            <a:r>
              <a:rPr lang="en-GB" dirty="0" err="1">
                <a:cs typeface="Calibri"/>
              </a:rPr>
              <a:t>ysgol</a:t>
            </a:r>
            <a:r>
              <a:rPr lang="en-GB" dirty="0">
                <a:cs typeface="Calibri"/>
              </a:rPr>
              <a:t>' </a:t>
            </a:r>
            <a:r>
              <a:rPr lang="en-GB" dirty="0" err="1">
                <a:cs typeface="Calibri"/>
              </a:rPr>
              <a:t>i</a:t>
            </a:r>
            <a:r>
              <a:rPr lang="en-GB" dirty="0">
                <a:cs typeface="Calibri"/>
              </a:rPr>
              <a:t> weld </a:t>
            </a:r>
            <a:r>
              <a:rPr lang="en-GB" dirty="0" err="1">
                <a:cs typeface="Calibri"/>
              </a:rPr>
              <a:t>safle</a:t>
            </a:r>
            <a:r>
              <a:rPr lang="en-GB" dirty="0">
                <a:cs typeface="Calibri"/>
              </a:rPr>
              <a:t> </a:t>
            </a:r>
            <a:r>
              <a:rPr lang="en-GB" dirty="0" err="1">
                <a:cs typeface="Calibri"/>
              </a:rPr>
              <a:t>eich</a:t>
            </a:r>
            <a:r>
              <a:rPr lang="en-GB" dirty="0">
                <a:cs typeface="Calibri"/>
              </a:rPr>
              <a:t> </a:t>
            </a:r>
            <a:r>
              <a:rPr lang="en-GB" dirty="0" err="1">
                <a:cs typeface="Calibri"/>
              </a:rPr>
              <a:t>ysgol</a:t>
            </a:r>
            <a:r>
              <a:rPr lang="en-GB" dirty="0">
                <a:cs typeface="Calibri"/>
              </a:rPr>
              <a:t> </a:t>
            </a:r>
            <a:r>
              <a:rPr lang="en-GB" dirty="0" err="1">
                <a:cs typeface="Calibri"/>
              </a:rPr>
              <a:t>ar</a:t>
            </a:r>
            <a:r>
              <a:rPr lang="en-GB" dirty="0">
                <a:cs typeface="Calibri"/>
              </a:rPr>
              <a:t> y </a:t>
            </a:r>
            <a:r>
              <a:rPr lang="en-GB" dirty="0" err="1">
                <a:cs typeface="Calibri"/>
              </a:rPr>
              <a:t>bwrdd</a:t>
            </a:r>
            <a:r>
              <a:rPr lang="en-GB" dirty="0">
                <a:cs typeface="Calibri"/>
              </a:rPr>
              <a:t> </a:t>
            </a:r>
            <a:r>
              <a:rPr lang="en-GB" dirty="0" err="1">
                <a:cs typeface="Calibri"/>
              </a:rPr>
              <a:t>arweinwyr</a:t>
            </a:r>
            <a:r>
              <a:rPr lang="en-GB" dirty="0">
                <a:cs typeface="Calibri"/>
              </a:rPr>
              <a:t> </a:t>
            </a:r>
            <a:r>
              <a:rPr lang="en-GB" dirty="0" err="1">
                <a:cs typeface="Calibri"/>
              </a:rPr>
              <a:t>lleol</a:t>
            </a:r>
            <a:r>
              <a:rPr lang="en-GB" dirty="0">
                <a:cs typeface="Calibri"/>
              </a:rPr>
              <a:t> neu </a:t>
            </a:r>
            <a:r>
              <a:rPr lang="en-GB" dirty="0" err="1">
                <a:cs typeface="Calibri"/>
              </a:rPr>
              <a:t>genedlaethol</a:t>
            </a:r>
            <a:r>
              <a:rPr lang="en-GB" dirty="0">
                <a:cs typeface="Calibri"/>
              </a:rPr>
              <a:t>. Mae </a:t>
            </a:r>
            <a:r>
              <a:rPr lang="en-GB" dirty="0" err="1">
                <a:cs typeface="Calibri"/>
              </a:rPr>
              <a:t>gennym</a:t>
            </a:r>
            <a:r>
              <a:rPr lang="en-GB" dirty="0">
                <a:cs typeface="Calibri"/>
              </a:rPr>
              <a:t> </a:t>
            </a:r>
            <a:r>
              <a:rPr lang="en-GB" dirty="0" err="1">
                <a:cs typeface="Calibri"/>
              </a:rPr>
              <a:t>ni</a:t>
            </a:r>
            <a:r>
              <a:rPr lang="en-GB" dirty="0">
                <a:cs typeface="Calibri"/>
              </a:rPr>
              <a:t> </a:t>
            </a:r>
            <a:r>
              <a:rPr lang="en-GB" dirty="0" err="1">
                <a:cs typeface="Calibri"/>
              </a:rPr>
              <a:t>ddetholiad</a:t>
            </a:r>
            <a:r>
              <a:rPr lang="en-GB" dirty="0">
                <a:cs typeface="Calibri"/>
              </a:rPr>
              <a:t> o </a:t>
            </a:r>
            <a:r>
              <a:rPr lang="en-GB" dirty="0" err="1">
                <a:cs typeface="Calibri"/>
              </a:rPr>
              <a:t>dystysgrifau</a:t>
            </a:r>
            <a:r>
              <a:rPr lang="en-GB" dirty="0">
                <a:cs typeface="Calibri"/>
              </a:rPr>
              <a:t> y </a:t>
            </a:r>
            <a:r>
              <a:rPr lang="en-GB" dirty="0" err="1">
                <a:cs typeface="Calibri"/>
              </a:rPr>
              <a:t>gellir</a:t>
            </a:r>
            <a:r>
              <a:rPr lang="en-GB" dirty="0">
                <a:cs typeface="Calibri"/>
              </a:rPr>
              <a:t> </a:t>
            </a:r>
            <a:r>
              <a:rPr lang="en-GB" dirty="0" err="1">
                <a:cs typeface="Calibri"/>
              </a:rPr>
              <a:t>eu</a:t>
            </a:r>
            <a:r>
              <a:rPr lang="en-GB" dirty="0">
                <a:cs typeface="Calibri"/>
              </a:rPr>
              <a:t> </a:t>
            </a:r>
            <a:r>
              <a:rPr lang="en-GB" dirty="0" err="1">
                <a:cs typeface="Calibri"/>
              </a:rPr>
              <a:t>golygu</a:t>
            </a:r>
            <a:r>
              <a:rPr lang="en-GB" dirty="0">
                <a:cs typeface="Calibri"/>
              </a:rPr>
              <a:t> y gall </a:t>
            </a:r>
            <a:r>
              <a:rPr lang="en-GB" dirty="0" err="1">
                <a:cs typeface="Calibri"/>
              </a:rPr>
              <a:t>eich</a:t>
            </a:r>
            <a:r>
              <a:rPr lang="en-GB" dirty="0">
                <a:cs typeface="Calibri"/>
              </a:rPr>
              <a:t> </a:t>
            </a:r>
            <a:r>
              <a:rPr lang="en-GB" dirty="0" err="1">
                <a:cs typeface="Calibri"/>
              </a:rPr>
              <a:t>athro</a:t>
            </a:r>
            <a:r>
              <a:rPr lang="en-GB" dirty="0">
                <a:cs typeface="Calibri"/>
              </a:rPr>
              <a:t> neu </a:t>
            </a:r>
            <a:r>
              <a:rPr lang="en-GB" dirty="0" err="1">
                <a:cs typeface="Calibri"/>
              </a:rPr>
              <a:t>Lysgenhadon</a:t>
            </a:r>
            <a:r>
              <a:rPr lang="en-GB" dirty="0">
                <a:cs typeface="Calibri"/>
              </a:rPr>
              <a:t> WOW </a:t>
            </a:r>
            <a:r>
              <a:rPr lang="en-GB" dirty="0" err="1">
                <a:cs typeface="Calibri"/>
              </a:rPr>
              <a:t>eu</a:t>
            </a:r>
            <a:r>
              <a:rPr lang="en-GB" dirty="0">
                <a:cs typeface="Calibri"/>
              </a:rPr>
              <a:t> </a:t>
            </a:r>
            <a:r>
              <a:rPr lang="en-GB" dirty="0" err="1">
                <a:cs typeface="Calibri"/>
              </a:rPr>
              <a:t>dyfarnu</a:t>
            </a:r>
            <a:r>
              <a:rPr lang="en-GB" dirty="0">
                <a:cs typeface="Calibri"/>
              </a:rPr>
              <a:t> </a:t>
            </a:r>
            <a:r>
              <a:rPr lang="en-GB" dirty="0" err="1">
                <a:cs typeface="Calibri"/>
              </a:rPr>
              <a:t>i'r</a:t>
            </a:r>
            <a:r>
              <a:rPr lang="en-GB" dirty="0">
                <a:cs typeface="Calibri"/>
              </a:rPr>
              <a:t> </a:t>
            </a:r>
            <a:r>
              <a:rPr lang="en-GB" dirty="0" err="1">
                <a:cs typeface="Calibri"/>
              </a:rPr>
              <a:t>dosbarthiadau</a:t>
            </a:r>
            <a:r>
              <a:rPr lang="en-GB" dirty="0">
                <a:cs typeface="Calibri"/>
              </a:rPr>
              <a:t> </a:t>
            </a:r>
            <a:r>
              <a:rPr lang="en-GB" dirty="0" err="1">
                <a:cs typeface="Calibri"/>
              </a:rPr>
              <a:t>gorau</a:t>
            </a:r>
            <a:r>
              <a:rPr lang="en-GB" dirty="0">
                <a:cs typeface="Calibri"/>
              </a:rPr>
              <a:t> neu </a:t>
            </a:r>
            <a:r>
              <a:rPr lang="en-GB" dirty="0" err="1">
                <a:cs typeface="Calibri"/>
              </a:rPr>
              <a:t>i'r</a:t>
            </a:r>
            <a:r>
              <a:rPr lang="en-GB" dirty="0">
                <a:cs typeface="Calibri"/>
              </a:rPr>
              <a:t> </a:t>
            </a:r>
            <a:r>
              <a:rPr lang="en-GB" dirty="0" err="1">
                <a:cs typeface="Calibri"/>
              </a:rPr>
              <a:t>ysgol</a:t>
            </a:r>
            <a:r>
              <a:rPr lang="en-GB" dirty="0">
                <a:cs typeface="Calibri"/>
              </a:rPr>
              <a:t> </a:t>
            </a:r>
            <a:r>
              <a:rPr lang="en-GB" dirty="0" err="1">
                <a:cs typeface="Calibri"/>
              </a:rPr>
              <a:t>gyfan</a:t>
            </a:r>
            <a:r>
              <a:rPr lang="en-GB" dirty="0">
                <a:cs typeface="Calibri"/>
              </a:rPr>
              <a:t> </a:t>
            </a:r>
            <a:r>
              <a:rPr lang="en-GB" dirty="0" err="1">
                <a:cs typeface="Calibri"/>
              </a:rPr>
              <a:t>yn</a:t>
            </a:r>
            <a:r>
              <a:rPr lang="en-GB" dirty="0">
                <a:cs typeface="Calibri"/>
              </a:rPr>
              <a:t> </a:t>
            </a:r>
            <a:r>
              <a:rPr lang="en-GB" dirty="0" err="1">
                <a:cs typeface="Calibri"/>
              </a:rPr>
              <a:t>ystod</a:t>
            </a:r>
            <a:r>
              <a:rPr lang="en-GB" dirty="0">
                <a:cs typeface="Calibri"/>
              </a:rPr>
              <a:t> </a:t>
            </a:r>
            <a:r>
              <a:rPr lang="en-GB" dirty="0" err="1">
                <a:cs typeface="Calibri"/>
              </a:rPr>
              <a:t>gwasanaethau</a:t>
            </a:r>
            <a:r>
              <a:rPr lang="en-GB" dirty="0">
                <a:cs typeface="Calibri"/>
              </a:rPr>
              <a:t>! Gall y </a:t>
            </a:r>
            <a:r>
              <a:rPr lang="en-GB" dirty="0" err="1">
                <a:cs typeface="Calibri"/>
              </a:rPr>
              <a:t>rhai</a:t>
            </a:r>
            <a:r>
              <a:rPr lang="en-GB" dirty="0">
                <a:cs typeface="Calibri"/>
              </a:rPr>
              <a:t> </a:t>
            </a:r>
            <a:r>
              <a:rPr lang="en-GB" dirty="0" err="1">
                <a:cs typeface="Calibri"/>
              </a:rPr>
              <a:t>sy'n</a:t>
            </a:r>
            <a:r>
              <a:rPr lang="en-GB" dirty="0">
                <a:cs typeface="Calibri"/>
              </a:rPr>
              <a:t> </a:t>
            </a:r>
            <a:r>
              <a:rPr lang="en-GB" dirty="0" err="1">
                <a:cs typeface="Calibri"/>
              </a:rPr>
              <a:t>caru</a:t>
            </a:r>
            <a:r>
              <a:rPr lang="en-GB" dirty="0">
                <a:cs typeface="Calibri"/>
              </a:rPr>
              <a:t> </a:t>
            </a:r>
            <a:r>
              <a:rPr lang="en-GB" dirty="0" err="1">
                <a:cs typeface="Calibri"/>
              </a:rPr>
              <a:t>mathemateg</a:t>
            </a:r>
            <a:r>
              <a:rPr lang="en-GB" dirty="0">
                <a:cs typeface="Calibri"/>
              </a:rPr>
              <a:t>, </a:t>
            </a:r>
            <a:r>
              <a:rPr lang="en-GB" dirty="0" err="1">
                <a:cs typeface="Calibri"/>
              </a:rPr>
              <a:t>weithio</a:t>
            </a:r>
            <a:r>
              <a:rPr lang="en-GB" dirty="0">
                <a:cs typeface="Calibri"/>
              </a:rPr>
              <a:t> </a:t>
            </a:r>
            <a:r>
              <a:rPr lang="en-GB" dirty="0" err="1">
                <a:cs typeface="Calibri"/>
              </a:rPr>
              <a:t>allan</a:t>
            </a:r>
            <a:r>
              <a:rPr lang="en-GB" dirty="0">
                <a:cs typeface="Calibri"/>
              </a:rPr>
              <a:t> pa mor bell </a:t>
            </a:r>
            <a:r>
              <a:rPr lang="en-GB" dirty="0" err="1">
                <a:cs typeface="Calibri"/>
              </a:rPr>
              <a:t>ymlaen</a:t>
            </a:r>
            <a:r>
              <a:rPr lang="en-GB" dirty="0">
                <a:cs typeface="Calibri"/>
              </a:rPr>
              <a:t> </a:t>
            </a:r>
            <a:r>
              <a:rPr lang="en-GB" dirty="0" err="1">
                <a:cs typeface="Calibri"/>
              </a:rPr>
              <a:t>maen</a:t>
            </a:r>
            <a:r>
              <a:rPr lang="en-GB" dirty="0">
                <a:cs typeface="Calibri"/>
              </a:rPr>
              <a:t> </a:t>
            </a:r>
            <a:r>
              <a:rPr lang="en-GB" dirty="0" err="1">
                <a:cs typeface="Calibri"/>
              </a:rPr>
              <a:t>nhw</a:t>
            </a:r>
            <a:r>
              <a:rPr lang="en-GB" dirty="0">
                <a:cs typeface="Calibri"/>
              </a:rPr>
              <a:t> neu </a:t>
            </a:r>
            <a:r>
              <a:rPr lang="en-GB" dirty="0" err="1">
                <a:cs typeface="Calibri"/>
              </a:rPr>
              <a:t>beth</a:t>
            </a:r>
            <a:r>
              <a:rPr lang="en-GB" dirty="0">
                <a:cs typeface="Calibri"/>
              </a:rPr>
              <a:t> </a:t>
            </a:r>
            <a:r>
              <a:rPr lang="en-GB" dirty="0" err="1">
                <a:cs typeface="Calibri"/>
              </a:rPr>
              <a:t>sydd</a:t>
            </a:r>
            <a:r>
              <a:rPr lang="en-GB" dirty="0">
                <a:cs typeface="Calibri"/>
              </a:rPr>
              <a:t> </a:t>
            </a:r>
            <a:r>
              <a:rPr lang="en-GB" dirty="0" err="1">
                <a:cs typeface="Calibri"/>
              </a:rPr>
              <a:t>angen</a:t>
            </a:r>
            <a:r>
              <a:rPr lang="en-GB" dirty="0">
                <a:cs typeface="Calibri"/>
              </a:rPr>
              <a:t> </a:t>
            </a:r>
            <a:r>
              <a:rPr lang="en-GB" dirty="0" err="1">
                <a:cs typeface="Calibri"/>
              </a:rPr>
              <a:t>iddyn</a:t>
            </a:r>
            <a:r>
              <a:rPr lang="en-GB" dirty="0">
                <a:cs typeface="Calibri"/>
              </a:rPr>
              <a:t> </a:t>
            </a:r>
            <a:r>
              <a:rPr lang="en-GB" dirty="0" err="1">
                <a:cs typeface="Calibri"/>
              </a:rPr>
              <a:t>nhw</a:t>
            </a:r>
            <a:r>
              <a:rPr lang="en-GB" dirty="0">
                <a:cs typeface="Calibri"/>
              </a:rPr>
              <a:t> </a:t>
            </a:r>
            <a:r>
              <a:rPr lang="en-GB" dirty="0" err="1">
                <a:cs typeface="Calibri"/>
              </a:rPr>
              <a:t>ei</a:t>
            </a:r>
            <a:r>
              <a:rPr lang="en-GB" dirty="0">
                <a:cs typeface="Calibri"/>
              </a:rPr>
              <a:t> </a:t>
            </a:r>
            <a:r>
              <a:rPr lang="en-GB" dirty="0" err="1">
                <a:cs typeface="Calibri"/>
              </a:rPr>
              <a:t>wneud</a:t>
            </a:r>
            <a:r>
              <a:rPr lang="en-GB" dirty="0">
                <a:cs typeface="Calibri"/>
              </a:rPr>
              <a:t> </a:t>
            </a:r>
            <a:r>
              <a:rPr lang="en-GB" dirty="0" err="1">
                <a:cs typeface="Calibri"/>
              </a:rPr>
              <a:t>i</a:t>
            </a:r>
            <a:r>
              <a:rPr lang="en-GB" dirty="0">
                <a:cs typeface="Calibri"/>
              </a:rPr>
              <a:t> </a:t>
            </a:r>
            <a:r>
              <a:rPr lang="en-GB" dirty="0" err="1">
                <a:cs typeface="Calibri"/>
              </a:rPr>
              <a:t>godi'r</a:t>
            </a:r>
            <a:r>
              <a:rPr lang="en-GB" dirty="0">
                <a:cs typeface="Calibri"/>
              </a:rPr>
              <a:t> </a:t>
            </a:r>
            <a:r>
              <a:rPr lang="en-GB" dirty="0" err="1">
                <a:cs typeface="Calibri"/>
              </a:rPr>
              <a:t>cyflymder</a:t>
            </a:r>
            <a:r>
              <a:rPr lang="en-GB" dirty="0">
                <a:cs typeface="Calibri"/>
              </a:rPr>
              <a:t>. </a:t>
            </a:r>
            <a:r>
              <a:rPr lang="en-GB" dirty="0" err="1">
                <a:cs typeface="Calibri"/>
              </a:rPr>
              <a:t>Gallwch</a:t>
            </a:r>
            <a:r>
              <a:rPr lang="en-GB" dirty="0">
                <a:cs typeface="Calibri"/>
              </a:rPr>
              <a:t> </a:t>
            </a:r>
            <a:r>
              <a:rPr lang="en-GB" dirty="0" err="1">
                <a:cs typeface="Calibri"/>
              </a:rPr>
              <a:t>hyd</a:t>
            </a:r>
            <a:r>
              <a:rPr lang="en-GB" dirty="0">
                <a:cs typeface="Calibri"/>
              </a:rPr>
              <a:t> </a:t>
            </a:r>
            <a:r>
              <a:rPr lang="en-GB" dirty="0" err="1">
                <a:cs typeface="Calibri"/>
              </a:rPr>
              <a:t>yn</a:t>
            </a:r>
            <a:r>
              <a:rPr lang="en-GB" dirty="0">
                <a:cs typeface="Calibri"/>
              </a:rPr>
              <a:t> </a:t>
            </a:r>
            <a:r>
              <a:rPr lang="en-GB" dirty="0" err="1">
                <a:cs typeface="Calibri"/>
              </a:rPr>
              <a:t>oed</a:t>
            </a:r>
            <a:r>
              <a:rPr lang="en-GB" dirty="0">
                <a:cs typeface="Calibri"/>
              </a:rPr>
              <a:t> </a:t>
            </a:r>
            <a:r>
              <a:rPr lang="en-GB" dirty="0" err="1">
                <a:cs typeface="Calibri"/>
              </a:rPr>
              <a:t>wirio</a:t>
            </a:r>
            <a:r>
              <a:rPr lang="en-GB" dirty="0">
                <a:cs typeface="Calibri"/>
              </a:rPr>
              <a:t> pa mor </a:t>
            </a:r>
            <a:r>
              <a:rPr lang="en-GB" dirty="0" err="1">
                <a:cs typeface="Calibri"/>
              </a:rPr>
              <a:t>dda</a:t>
            </a:r>
            <a:r>
              <a:rPr lang="en-GB" dirty="0">
                <a:cs typeface="Calibri"/>
              </a:rPr>
              <a:t> </a:t>
            </a:r>
            <a:r>
              <a:rPr lang="en-GB" dirty="0" err="1">
                <a:cs typeface="Calibri"/>
              </a:rPr>
              <a:t>rydych</a:t>
            </a:r>
            <a:r>
              <a:rPr lang="en-GB" dirty="0">
                <a:cs typeface="Calibri"/>
              </a:rPr>
              <a:t> </a:t>
            </a:r>
            <a:r>
              <a:rPr lang="en-GB" dirty="0" err="1">
                <a:cs typeface="Calibri"/>
              </a:rPr>
              <a:t>chi'n</a:t>
            </a:r>
            <a:r>
              <a:rPr lang="en-GB" dirty="0">
                <a:cs typeface="Calibri"/>
              </a:rPr>
              <a:t> </a:t>
            </a:r>
            <a:r>
              <a:rPr lang="en-GB" dirty="0" err="1">
                <a:cs typeface="Calibri"/>
              </a:rPr>
              <a:t>ei</a:t>
            </a:r>
            <a:r>
              <a:rPr lang="en-GB" dirty="0">
                <a:cs typeface="Calibri"/>
              </a:rPr>
              <a:t> </a:t>
            </a:r>
            <a:r>
              <a:rPr lang="en-GB" dirty="0" err="1">
                <a:cs typeface="Calibri"/>
              </a:rPr>
              <a:t>wneud</a:t>
            </a:r>
            <a:r>
              <a:rPr lang="en-GB" dirty="0">
                <a:cs typeface="Calibri"/>
              </a:rPr>
              <a:t> o </a:t>
            </a:r>
            <a:r>
              <a:rPr lang="en-GB" dirty="0" err="1">
                <a:cs typeface="Calibri"/>
              </a:rPr>
              <a:t>gymharu</a:t>
            </a:r>
            <a:r>
              <a:rPr lang="en-GB" dirty="0">
                <a:cs typeface="Calibri"/>
              </a:rPr>
              <a:t> ag </a:t>
            </a:r>
            <a:r>
              <a:rPr lang="en-GB" dirty="0" err="1">
                <a:cs typeface="Calibri"/>
              </a:rPr>
              <a:t>ysgolion</a:t>
            </a:r>
            <a:r>
              <a:rPr lang="en-GB" dirty="0">
                <a:cs typeface="Calibri"/>
              </a:rPr>
              <a:t> </a:t>
            </a:r>
            <a:r>
              <a:rPr lang="en-GB" dirty="0" err="1">
                <a:cs typeface="Calibri"/>
              </a:rPr>
              <a:t>eraill</a:t>
            </a:r>
            <a:r>
              <a:rPr lang="en-GB" dirty="0">
                <a:cs typeface="Calibri"/>
              </a:rPr>
              <a:t>.]</a:t>
            </a:r>
          </a:p>
          <a:p>
            <a:pPr rtl="0"/>
            <a:endParaRPr lang="en-US" dirty="0">
              <a:cs typeface="Calibri"/>
            </a:endParaRPr>
          </a:p>
          <a:p>
            <a:pPr rtl="0"/>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8</a:t>
            </a:fld>
            <a:endParaRPr lang="en-GB"/>
          </a:p>
        </p:txBody>
      </p:sp>
    </p:spTree>
    <p:extLst>
      <p:ext uri="{BB962C8B-B14F-4D97-AF65-F5344CB8AC3E}">
        <p14:creationId xmlns:p14="http://schemas.microsoft.com/office/powerpoint/2010/main" val="105085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err="1"/>
              <a:t>Nawr</a:t>
            </a:r>
            <a:r>
              <a:rPr lang="en-GB" dirty="0"/>
              <a:t> </a:t>
            </a:r>
            <a:r>
              <a:rPr lang="en-GB" dirty="0" err="1"/>
              <a:t>yw'r</a:t>
            </a:r>
            <a:r>
              <a:rPr lang="en-GB" dirty="0"/>
              <a:t> foment </a:t>
            </a:r>
            <a:r>
              <a:rPr lang="en-GB" dirty="0" err="1"/>
              <a:t>rydych</a:t>
            </a:r>
            <a:r>
              <a:rPr lang="en-GB" dirty="0"/>
              <a:t> chi </a:t>
            </a:r>
            <a:r>
              <a:rPr lang="en-GB" dirty="0" err="1"/>
              <a:t>wedi</a:t>
            </a:r>
            <a:r>
              <a:rPr lang="en-GB" dirty="0"/>
              <a:t> bod </a:t>
            </a:r>
            <a:r>
              <a:rPr lang="en-GB" dirty="0" err="1"/>
              <a:t>yn</a:t>
            </a:r>
            <a:r>
              <a:rPr lang="en-GB" dirty="0"/>
              <a:t> </a:t>
            </a:r>
            <a:r>
              <a:rPr lang="en-GB" dirty="0" err="1"/>
              <a:t>aros</a:t>
            </a:r>
            <a:r>
              <a:rPr lang="en-GB" dirty="0"/>
              <a:t> </a:t>
            </a:r>
            <a:r>
              <a:rPr lang="en-GB" dirty="0" err="1"/>
              <a:t>amdani</a:t>
            </a:r>
            <a:r>
              <a:rPr lang="en-GB" dirty="0"/>
              <a:t>... y </a:t>
            </a:r>
            <a:r>
              <a:rPr lang="en-GB" dirty="0" err="1"/>
              <a:t>bathodynnau</a:t>
            </a:r>
            <a:r>
              <a:rPr lang="en-GB" dirty="0"/>
              <a:t>! Y </a:t>
            </a:r>
            <a:r>
              <a:rPr lang="en-GB" dirty="0" err="1"/>
              <a:t>thema</a:t>
            </a:r>
            <a:r>
              <a:rPr lang="en-GB" dirty="0"/>
              <a:t> </a:t>
            </a:r>
            <a:r>
              <a:rPr lang="en-GB" dirty="0" err="1"/>
              <a:t>eleni</a:t>
            </a:r>
            <a:r>
              <a:rPr lang="en-GB" dirty="0"/>
              <a:t> </a:t>
            </a:r>
            <a:r>
              <a:rPr lang="en-GB" dirty="0" err="1"/>
              <a:t>yw</a:t>
            </a:r>
            <a:r>
              <a:rPr lang="en-GB" dirty="0"/>
              <a:t> </a:t>
            </a:r>
            <a:r>
              <a:rPr lang="en-GB" dirty="0" err="1"/>
              <a:t>Taith</a:t>
            </a:r>
            <a:r>
              <a:rPr lang="en-GB" dirty="0"/>
              <a:t> </a:t>
            </a:r>
            <a:r>
              <a:rPr lang="en-GB" dirty="0" err="1"/>
              <a:t>Natur</a:t>
            </a:r>
            <a:r>
              <a:rPr lang="en-GB" dirty="0"/>
              <a:t> Prydain, felly </a:t>
            </a:r>
            <a:r>
              <a:rPr lang="en-GB" dirty="0" err="1"/>
              <a:t>mae'r</a:t>
            </a:r>
            <a:r>
              <a:rPr lang="en-GB" dirty="0"/>
              <a:t> </a:t>
            </a:r>
            <a:r>
              <a:rPr lang="en-GB" dirty="0" err="1"/>
              <a:t>bathodynnau</a:t>
            </a:r>
            <a:r>
              <a:rPr lang="en-GB" dirty="0"/>
              <a:t> </a:t>
            </a:r>
            <a:r>
              <a:rPr lang="en-GB" dirty="0" err="1"/>
              <a:t>i</a:t>
            </a:r>
            <a:r>
              <a:rPr lang="en-GB" dirty="0"/>
              <a:t> </a:t>
            </a:r>
            <a:r>
              <a:rPr lang="en-GB" dirty="0" err="1"/>
              <a:t>gyd</a:t>
            </a:r>
            <a:r>
              <a:rPr lang="en-GB" dirty="0"/>
              <a:t> </a:t>
            </a:r>
            <a:r>
              <a:rPr lang="en-GB" dirty="0" err="1"/>
              <a:t>yn</a:t>
            </a:r>
            <a:r>
              <a:rPr lang="en-GB" dirty="0"/>
              <a:t> </a:t>
            </a:r>
            <a:r>
              <a:rPr lang="en-GB" dirty="0" err="1"/>
              <a:t>ymwneud</a:t>
            </a:r>
            <a:r>
              <a:rPr lang="en-GB" dirty="0"/>
              <a:t> </a:t>
            </a:r>
            <a:r>
              <a:rPr lang="en-GB" dirty="0" err="1"/>
              <a:t>â</a:t>
            </a:r>
            <a:r>
              <a:rPr lang="en-GB" dirty="0"/>
              <a:t> </a:t>
            </a:r>
            <a:r>
              <a:rPr lang="en-GB" dirty="0" err="1"/>
              <a:t>natur</a:t>
            </a:r>
            <a:r>
              <a:rPr lang="en-GB" dirty="0"/>
              <a:t> </a:t>
            </a:r>
            <a:r>
              <a:rPr lang="en-GB" dirty="0" err="1"/>
              <a:t>yn</a:t>
            </a:r>
            <a:r>
              <a:rPr lang="en-GB" dirty="0"/>
              <a:t> y DU a </a:t>
            </a:r>
            <a:r>
              <a:rPr lang="en-GB" dirty="0" err="1"/>
              <a:t>byddwch</a:t>
            </a:r>
            <a:r>
              <a:rPr lang="en-GB" dirty="0"/>
              <a:t> </a:t>
            </a:r>
            <a:r>
              <a:rPr lang="en-GB" dirty="0" err="1"/>
              <a:t>chi'n</a:t>
            </a:r>
            <a:r>
              <a:rPr lang="en-GB" dirty="0"/>
              <a:t> </a:t>
            </a:r>
            <a:r>
              <a:rPr lang="en-GB" dirty="0" err="1"/>
              <a:t>gweld</a:t>
            </a:r>
            <a:r>
              <a:rPr lang="en-GB" dirty="0"/>
              <a:t> bod </a:t>
            </a:r>
            <a:r>
              <a:rPr lang="en-GB" dirty="0" err="1"/>
              <a:t>gan</a:t>
            </a:r>
            <a:r>
              <a:rPr lang="en-GB" dirty="0"/>
              <a:t> y </a:t>
            </a:r>
            <a:r>
              <a:rPr lang="en-GB" dirty="0" err="1"/>
              <a:t>bathodynnau</a:t>
            </a:r>
            <a:r>
              <a:rPr lang="en-GB" dirty="0"/>
              <a:t> </a:t>
            </a:r>
            <a:r>
              <a:rPr lang="en-GB" dirty="0" err="1"/>
              <a:t>famaliaid</a:t>
            </a:r>
            <a:r>
              <a:rPr lang="en-GB" dirty="0"/>
              <a:t>, </a:t>
            </a:r>
            <a:r>
              <a:rPr lang="en-GB" dirty="0" err="1"/>
              <a:t>adar</a:t>
            </a:r>
            <a:r>
              <a:rPr lang="en-GB" dirty="0"/>
              <a:t>, </a:t>
            </a:r>
            <a:r>
              <a:rPr lang="en-GB" dirty="0" err="1"/>
              <a:t>pryfed</a:t>
            </a:r>
            <a:r>
              <a:rPr lang="en-GB" dirty="0"/>
              <a:t> a </a:t>
            </a:r>
            <a:r>
              <a:rPr lang="en-GB" dirty="0" err="1"/>
              <a:t>thirweddau</a:t>
            </a:r>
            <a:r>
              <a:rPr lang="en-GB" dirty="0"/>
              <a:t>. </a:t>
            </a:r>
            <a:r>
              <a:rPr lang="en-GB" dirty="0" err="1"/>
              <a:t>Mae'r</a:t>
            </a:r>
            <a:r>
              <a:rPr lang="en-GB" dirty="0"/>
              <a:t> </a:t>
            </a:r>
            <a:r>
              <a:rPr lang="en-GB" dirty="0" err="1"/>
              <a:t>bathodynnau</a:t>
            </a:r>
            <a:r>
              <a:rPr lang="en-GB" dirty="0"/>
              <a:t> </a:t>
            </a:r>
            <a:r>
              <a:rPr lang="en-GB" dirty="0" err="1"/>
              <a:t>i</a:t>
            </a:r>
            <a:r>
              <a:rPr lang="en-GB" dirty="0"/>
              <a:t> </a:t>
            </a:r>
            <a:r>
              <a:rPr lang="en-GB" dirty="0" err="1"/>
              <a:t>gyd</a:t>
            </a:r>
            <a:r>
              <a:rPr lang="en-GB" dirty="0"/>
              <a:t> </a:t>
            </a:r>
            <a:r>
              <a:rPr lang="en-GB" dirty="0" err="1"/>
              <a:t>wedi</a:t>
            </a:r>
            <a:r>
              <a:rPr lang="en-GB" dirty="0"/>
              <a:t> </a:t>
            </a:r>
            <a:r>
              <a:rPr lang="en-GB" dirty="0" err="1"/>
              <a:t>cael</a:t>
            </a:r>
            <a:r>
              <a:rPr lang="en-GB" dirty="0"/>
              <a:t> </a:t>
            </a:r>
            <a:r>
              <a:rPr lang="en-GB" dirty="0" err="1"/>
              <a:t>eu</a:t>
            </a:r>
            <a:r>
              <a:rPr lang="en-GB" dirty="0"/>
              <a:t> </a:t>
            </a:r>
            <a:r>
              <a:rPr lang="en-GB" dirty="0" err="1"/>
              <a:t>dylunio</a:t>
            </a:r>
            <a:r>
              <a:rPr lang="en-GB" dirty="0"/>
              <a:t> </a:t>
            </a:r>
            <a:r>
              <a:rPr lang="en-GB" dirty="0" err="1"/>
              <a:t>gan</a:t>
            </a:r>
            <a:r>
              <a:rPr lang="en-GB" dirty="0"/>
              <a:t> </a:t>
            </a:r>
            <a:r>
              <a:rPr lang="en-GB" dirty="0" err="1"/>
              <a:t>blant</a:t>
            </a:r>
            <a:r>
              <a:rPr lang="en-GB" dirty="0"/>
              <a:t> a </a:t>
            </a:r>
            <a:r>
              <a:rPr lang="en-GB" dirty="0" err="1"/>
              <a:t>gymerodd</a:t>
            </a:r>
            <a:r>
              <a:rPr lang="en-GB" dirty="0"/>
              <a:t> ran </a:t>
            </a:r>
            <a:r>
              <a:rPr lang="en-GB" dirty="0" err="1"/>
              <a:t>yn</a:t>
            </a:r>
            <a:r>
              <a:rPr lang="en-GB" dirty="0"/>
              <a:t> her WOW y </a:t>
            </a:r>
            <a:r>
              <a:rPr lang="en-GB" dirty="0" err="1"/>
              <a:t>llynedd</a:t>
            </a:r>
            <a:r>
              <a:rPr lang="en-GB" dirty="0"/>
              <a:t>. </a:t>
            </a:r>
            <a:r>
              <a:rPr lang="en-GB" dirty="0" err="1"/>
              <a:t>Nawr</a:t>
            </a:r>
            <a:r>
              <a:rPr lang="en-GB" dirty="0"/>
              <a:t>, </a:t>
            </a:r>
            <a:r>
              <a:rPr lang="en-GB" dirty="0" err="1"/>
              <a:t>edrychwch</a:t>
            </a:r>
            <a:r>
              <a:rPr lang="en-GB" dirty="0"/>
              <a:t> a </a:t>
            </a:r>
            <a:r>
              <a:rPr lang="en-GB" dirty="0" err="1"/>
              <a:t>phenderfynwch</a:t>
            </a:r>
            <a:r>
              <a:rPr lang="en-GB" dirty="0"/>
              <a:t> pa un </a:t>
            </a:r>
            <a:r>
              <a:rPr lang="en-GB" dirty="0" err="1"/>
              <a:t>yw</a:t>
            </a:r>
            <a:r>
              <a:rPr lang="en-GB" dirty="0"/>
              <a:t> </a:t>
            </a:r>
            <a:r>
              <a:rPr lang="en-GB" dirty="0" err="1"/>
              <a:t>eich</a:t>
            </a:r>
            <a:r>
              <a:rPr lang="en-GB" dirty="0"/>
              <a:t> </a:t>
            </a:r>
            <a:r>
              <a:rPr lang="en-GB" dirty="0" err="1"/>
              <a:t>ffefryn</a:t>
            </a:r>
            <a:r>
              <a:rPr lang="en-GB" dirty="0"/>
              <a:t>. </a:t>
            </a:r>
            <a:r>
              <a:rPr lang="en-GB" dirty="0" err="1"/>
              <a:t>Mewn</a:t>
            </a:r>
            <a:r>
              <a:rPr lang="en-GB" dirty="0"/>
              <a:t> </a:t>
            </a:r>
            <a:r>
              <a:rPr lang="en-GB" dirty="0" err="1"/>
              <a:t>eiliad</a:t>
            </a:r>
            <a:r>
              <a:rPr lang="en-GB" dirty="0"/>
              <a:t>, gall </a:t>
            </a:r>
            <a:r>
              <a:rPr lang="en-GB" dirty="0" err="1"/>
              <a:t>eich</a:t>
            </a:r>
            <a:r>
              <a:rPr lang="en-GB" dirty="0"/>
              <a:t> </a:t>
            </a:r>
            <a:r>
              <a:rPr lang="en-GB" dirty="0" err="1"/>
              <a:t>athro</a:t>
            </a:r>
            <a:r>
              <a:rPr lang="en-GB" dirty="0"/>
              <a:t> </a:t>
            </a:r>
            <a:r>
              <a:rPr lang="en-GB" dirty="0" err="1"/>
              <a:t>alw</a:t>
            </a:r>
            <a:r>
              <a:rPr lang="en-GB" dirty="0"/>
              <a:t> </a:t>
            </a:r>
            <a:r>
              <a:rPr lang="en-GB" dirty="0" err="1"/>
              <a:t>pob</a:t>
            </a:r>
            <a:r>
              <a:rPr lang="en-GB" dirty="0"/>
              <a:t> </a:t>
            </a:r>
            <a:r>
              <a:rPr lang="en-GB" dirty="0" err="1"/>
              <a:t>bathodyn</a:t>
            </a:r>
            <a:r>
              <a:rPr lang="en-GB" dirty="0"/>
              <a:t> </a:t>
            </a:r>
            <a:r>
              <a:rPr lang="en-GB" dirty="0" err="1"/>
              <a:t>fesul</a:t>
            </a:r>
            <a:r>
              <a:rPr lang="en-GB" dirty="0"/>
              <a:t> mis a </a:t>
            </a:r>
            <a:r>
              <a:rPr lang="en-GB" dirty="0" err="1"/>
              <a:t>byddwch</a:t>
            </a:r>
            <a:r>
              <a:rPr lang="en-GB" dirty="0"/>
              <a:t> </a:t>
            </a:r>
            <a:r>
              <a:rPr lang="en-GB" dirty="0" err="1"/>
              <a:t>chi'n</a:t>
            </a:r>
            <a:r>
              <a:rPr lang="en-GB" dirty="0"/>
              <a:t> </a:t>
            </a:r>
            <a:r>
              <a:rPr lang="en-GB" dirty="0" err="1"/>
              <a:t>rhoi</a:t>
            </a:r>
            <a:r>
              <a:rPr lang="en-GB" dirty="0"/>
              <a:t> </a:t>
            </a:r>
            <a:r>
              <a:rPr lang="en-GB" dirty="0" err="1"/>
              <a:t>eich</a:t>
            </a:r>
            <a:r>
              <a:rPr lang="en-GB" dirty="0"/>
              <a:t> </a:t>
            </a:r>
            <a:r>
              <a:rPr lang="en-GB" dirty="0" err="1"/>
              <a:t>llaw</a:t>
            </a:r>
            <a:r>
              <a:rPr lang="en-GB" dirty="0"/>
              <a:t> </a:t>
            </a:r>
            <a:r>
              <a:rPr lang="en-GB" dirty="0" err="1"/>
              <a:t>i</a:t>
            </a:r>
            <a:r>
              <a:rPr lang="en-GB" dirty="0"/>
              <a:t> </a:t>
            </a:r>
            <a:r>
              <a:rPr lang="en-GB" dirty="0" err="1"/>
              <a:t>fyny</a:t>
            </a:r>
            <a:r>
              <a:rPr lang="en-GB" dirty="0"/>
              <a:t> pan </a:t>
            </a:r>
            <a:r>
              <a:rPr lang="en-GB" dirty="0" err="1"/>
              <a:t>fydd</a:t>
            </a:r>
            <a:r>
              <a:rPr lang="en-GB" dirty="0"/>
              <a:t> </a:t>
            </a:r>
            <a:r>
              <a:rPr lang="en-GB" dirty="0" err="1"/>
              <a:t>yn</a:t>
            </a:r>
            <a:r>
              <a:rPr lang="en-GB" dirty="0"/>
              <a:t> </a:t>
            </a:r>
            <a:r>
              <a:rPr lang="en-GB" dirty="0" err="1"/>
              <a:t>galw</a:t>
            </a:r>
            <a:r>
              <a:rPr lang="en-GB" dirty="0"/>
              <a:t> </a:t>
            </a:r>
            <a:r>
              <a:rPr lang="en-GB" dirty="0" err="1"/>
              <a:t>eich</a:t>
            </a:r>
            <a:r>
              <a:rPr lang="en-GB" dirty="0"/>
              <a:t> </a:t>
            </a:r>
            <a:r>
              <a:rPr lang="en-GB" dirty="0" err="1"/>
              <a:t>ffefryn</a:t>
            </a:r>
            <a:r>
              <a:rPr lang="en-GB" dirty="0"/>
              <a:t> chi. </a:t>
            </a:r>
            <a:r>
              <a:rPr lang="en-GB" dirty="0" err="1"/>
              <a:t>Cofiwch</a:t>
            </a:r>
            <a:r>
              <a:rPr lang="en-GB" dirty="0"/>
              <a:t> </a:t>
            </a:r>
            <a:r>
              <a:rPr lang="en-GB" dirty="0" err="1"/>
              <a:t>roi</a:t>
            </a:r>
            <a:r>
              <a:rPr lang="en-GB" dirty="0"/>
              <a:t> </a:t>
            </a:r>
            <a:r>
              <a:rPr lang="en-GB" dirty="0" err="1"/>
              <a:t>eich</a:t>
            </a:r>
            <a:r>
              <a:rPr lang="en-GB" dirty="0"/>
              <a:t> </a:t>
            </a:r>
            <a:r>
              <a:rPr lang="en-GB" dirty="0" err="1"/>
              <a:t>llaw</a:t>
            </a:r>
            <a:r>
              <a:rPr lang="en-GB" dirty="0"/>
              <a:t> </a:t>
            </a:r>
            <a:r>
              <a:rPr lang="en-GB" dirty="0" err="1"/>
              <a:t>i</a:t>
            </a:r>
            <a:r>
              <a:rPr lang="en-GB" dirty="0"/>
              <a:t> </a:t>
            </a:r>
            <a:r>
              <a:rPr lang="en-GB" dirty="0" err="1"/>
              <a:t>fyny</a:t>
            </a:r>
            <a:r>
              <a:rPr lang="en-GB" dirty="0"/>
              <a:t> </a:t>
            </a:r>
            <a:r>
              <a:rPr lang="en-GB" dirty="0" err="1"/>
              <a:t>unwaith</a:t>
            </a:r>
            <a:r>
              <a:rPr lang="en-GB" dirty="0"/>
              <a:t> </a:t>
            </a:r>
            <a:r>
              <a:rPr lang="en-GB" dirty="0" err="1"/>
              <a:t>yn</a:t>
            </a:r>
            <a:r>
              <a:rPr lang="en-GB" dirty="0"/>
              <a:t> </a:t>
            </a:r>
            <a:r>
              <a:rPr lang="en-GB" dirty="0" err="1"/>
              <a:t>unig</a:t>
            </a:r>
            <a:r>
              <a:rPr lang="en-GB" dirty="0"/>
              <a:t>, </a:t>
            </a:r>
            <a:r>
              <a:rPr lang="en-GB" dirty="0" err="1"/>
              <a:t>a'i</a:t>
            </a:r>
            <a:r>
              <a:rPr lang="en-GB" dirty="0"/>
              <a:t> </a:t>
            </a:r>
            <a:r>
              <a:rPr lang="en-GB" dirty="0" err="1"/>
              <a:t>roi</a:t>
            </a:r>
            <a:r>
              <a:rPr lang="en-GB" dirty="0"/>
              <a:t> </a:t>
            </a:r>
            <a:r>
              <a:rPr lang="en-GB" dirty="0" err="1"/>
              <a:t>yn</a:t>
            </a:r>
            <a:r>
              <a:rPr lang="en-GB" dirty="0"/>
              <a:t> </a:t>
            </a:r>
            <a:r>
              <a:rPr lang="en-GB" dirty="0" err="1"/>
              <a:t>syth</a:t>
            </a:r>
            <a:r>
              <a:rPr lang="en-GB" dirty="0"/>
              <a:t> </a:t>
            </a:r>
            <a:r>
              <a:rPr lang="en-GB" dirty="0" err="1"/>
              <a:t>i</a:t>
            </a:r>
            <a:r>
              <a:rPr lang="en-GB" dirty="0"/>
              <a:t> </a:t>
            </a:r>
            <a:r>
              <a:rPr lang="en-GB" dirty="0" err="1"/>
              <a:t>fyny</a:t>
            </a:r>
            <a:r>
              <a:rPr lang="en-GB" dirty="0"/>
              <a:t> ac </a:t>
            </a:r>
            <a:r>
              <a:rPr lang="en-GB" dirty="0" err="1"/>
              <a:t>yn</a:t>
            </a:r>
            <a:r>
              <a:rPr lang="en-GB" dirty="0"/>
              <a:t> </a:t>
            </a:r>
            <a:r>
              <a:rPr lang="en-GB" dirty="0" err="1"/>
              <a:t>syth</a:t>
            </a:r>
            <a:r>
              <a:rPr lang="en-GB" dirty="0"/>
              <a:t> </a:t>
            </a:r>
            <a:r>
              <a:rPr lang="en-GB" dirty="0" err="1"/>
              <a:t>i</a:t>
            </a:r>
            <a:r>
              <a:rPr lang="en-GB" dirty="0"/>
              <a:t> </a:t>
            </a:r>
            <a:r>
              <a:rPr lang="en-GB" dirty="0" err="1"/>
              <a:t>lawr</a:t>
            </a:r>
            <a:r>
              <a:rPr lang="en-GB" dirty="0"/>
              <a:t> </a:t>
            </a:r>
            <a:r>
              <a:rPr lang="en-GB" dirty="0" err="1"/>
              <a:t>fel</a:t>
            </a:r>
            <a:r>
              <a:rPr lang="en-GB" dirty="0"/>
              <a:t> </a:t>
            </a:r>
            <a:r>
              <a:rPr lang="en-GB" dirty="0" err="1"/>
              <a:t>nad</a:t>
            </a:r>
            <a:r>
              <a:rPr lang="en-GB" dirty="0"/>
              <a:t> </a:t>
            </a:r>
            <a:r>
              <a:rPr lang="en-GB" dirty="0" err="1"/>
              <a:t>ydych</a:t>
            </a:r>
            <a:r>
              <a:rPr lang="en-GB" dirty="0"/>
              <a:t> </a:t>
            </a:r>
            <a:r>
              <a:rPr lang="en-GB" dirty="0" err="1"/>
              <a:t>chi'n</a:t>
            </a:r>
            <a:r>
              <a:rPr lang="en-GB" dirty="0"/>
              <a:t> </a:t>
            </a:r>
            <a:r>
              <a:rPr lang="en-GB" dirty="0" err="1"/>
              <a:t>taro'r</a:t>
            </a:r>
            <a:r>
              <a:rPr lang="en-GB" dirty="0"/>
              <a:t> person </a:t>
            </a:r>
            <a:r>
              <a:rPr lang="en-GB" dirty="0" err="1"/>
              <a:t>nesaf</a:t>
            </a:r>
            <a:r>
              <a:rPr lang="en-GB" dirty="0"/>
              <a:t> </a:t>
            </a:r>
            <a:r>
              <a:rPr lang="en-GB" dirty="0" err="1"/>
              <a:t>atoch</a:t>
            </a:r>
            <a:r>
              <a:rPr lang="en-GB" dirty="0"/>
              <a:t> chi! </a:t>
            </a:r>
          </a:p>
          <a:p>
            <a:pPr rtl="0"/>
            <a:endParaRPr lang="en-GB" dirty="0"/>
          </a:p>
          <a:p>
            <a:pPr rtl="0"/>
            <a:endParaRPr lang="en-GB" dirty="0"/>
          </a:p>
          <a:p>
            <a:pPr rtl="0"/>
            <a:r>
              <a:rPr lang="en-GB" dirty="0"/>
              <a:t>THE BRITISH NATURE WALK  - TAITH NATUR PRYDAIN</a:t>
            </a:r>
          </a:p>
          <a:p>
            <a:pPr rtl="0"/>
            <a:r>
              <a:rPr lang="en-GB" dirty="0"/>
              <a:t>2023 – 24 BADGES – BATHODYNNAU 2023 – 24</a:t>
            </a:r>
          </a:p>
          <a:p>
            <a:pPr rtl="0"/>
            <a:endParaRPr lang="en-GB" dirty="0"/>
          </a:p>
          <a:p>
            <a:pPr rtl="0"/>
            <a:r>
              <a:rPr lang="en-GB" dirty="0"/>
              <a:t>SEPTEMBER – MEDI</a:t>
            </a:r>
          </a:p>
          <a:p>
            <a:pPr rtl="0"/>
            <a:r>
              <a:rPr lang="en-GB" dirty="0"/>
              <a:t>OCTOBER – HYDREF</a:t>
            </a:r>
          </a:p>
          <a:p>
            <a:pPr rtl="0"/>
            <a:r>
              <a:rPr lang="en-GB" dirty="0"/>
              <a:t>NOVEMBER - TACHWEDD</a:t>
            </a:r>
          </a:p>
          <a:p>
            <a:pPr rtl="0"/>
            <a:r>
              <a:rPr lang="en-GB" dirty="0"/>
              <a:t>DECEMBER – RHAGFYR</a:t>
            </a:r>
          </a:p>
          <a:p>
            <a:pPr rtl="0"/>
            <a:r>
              <a:rPr lang="en-GB"/>
              <a:t>JANUARY- IONAWR</a:t>
            </a:r>
            <a:endParaRPr lang="en-GB" dirty="0"/>
          </a:p>
          <a:p>
            <a:pPr rtl="0"/>
            <a:r>
              <a:rPr lang="en-GB" dirty="0"/>
              <a:t>FEBRUARY - CHWEFROR</a:t>
            </a:r>
          </a:p>
          <a:p>
            <a:pPr rtl="0"/>
            <a:r>
              <a:rPr lang="en-GB" dirty="0"/>
              <a:t>MARCH - MAWRTH</a:t>
            </a:r>
          </a:p>
          <a:p>
            <a:pPr rtl="0"/>
            <a:r>
              <a:rPr lang="en-GB" dirty="0"/>
              <a:t>APRIL - EBRILL</a:t>
            </a:r>
          </a:p>
          <a:p>
            <a:pPr rtl="0"/>
            <a:r>
              <a:rPr lang="en-GB" dirty="0"/>
              <a:t>MAY - MAI</a:t>
            </a:r>
          </a:p>
          <a:p>
            <a:pPr rtl="0"/>
            <a:r>
              <a:rPr lang="en-GB" dirty="0"/>
              <a:t>JUNE - MEHEFIN</a:t>
            </a:r>
          </a:p>
          <a:p>
            <a:pPr rtl="0"/>
            <a:r>
              <a:rPr lang="en-GB" dirty="0"/>
              <a:t>JULY -  GORFFENNAF</a:t>
            </a:r>
          </a:p>
        </p:txBody>
      </p:sp>
      <p:sp>
        <p:nvSpPr>
          <p:cNvPr id="4" name="Slide Number Placeholder 3"/>
          <p:cNvSpPr>
            <a:spLocks noGrp="1"/>
          </p:cNvSpPr>
          <p:nvPr>
            <p:ph type="sldNum" sz="quarter" idx="5"/>
          </p:nvPr>
        </p:nvSpPr>
        <p:spPr/>
        <p:txBody>
          <a:bodyPr rtlCol="0"/>
          <a:lstStyle/>
          <a:p>
            <a:pPr rtl="0"/>
            <a:fld id="{BE9CC8A5-46B7-4454-8F18-F4CD877A2BAA}" type="slidenum">
              <a:rPr lang="en-GB" smtClean="0"/>
              <a:t>9</a:t>
            </a:fld>
            <a:endParaRPr lang="en-GB"/>
          </a:p>
        </p:txBody>
      </p:sp>
    </p:spTree>
    <p:extLst>
      <p:ext uri="{BB962C8B-B14F-4D97-AF65-F5344CB8AC3E}">
        <p14:creationId xmlns:p14="http://schemas.microsoft.com/office/powerpoint/2010/main" val="107119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rtlCol="0" anchor="b"/>
          <a:lstStyle>
            <a:lvl1pPr algn="ctr">
              <a:defRPr sz="6000"/>
            </a:lvl1pPr>
          </a:lstStyle>
          <a:p>
            <a:pPr rtl="0"/>
            <a:r>
              <a:rPr lang="cy"/>
              <a:t>Click to edit Master title style</a:t>
            </a:r>
          </a:p>
        </p:txBody>
      </p:sp>
      <p:sp>
        <p:nvSpPr>
          <p:cNvPr id="3" name="Subtitle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y"/>
              <a:t>Click to edit Master subtitle style</a:t>
            </a:r>
          </a:p>
        </p:txBody>
      </p:sp>
      <p:sp>
        <p:nvSpPr>
          <p:cNvPr id="4" name="Date Placeholder 3"/>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5" name="Footer Placeholder 4"/>
          <p:cNvSpPr>
            <a:spLocks noGrp="1"/>
          </p:cNvSpPr>
          <p:nvPr>
            <p:ph type="ftr" sz="quarter" idx="11"/>
          </p:nvPr>
        </p:nvSpPr>
        <p:spPr/>
        <p:txBody>
          <a:bodyPr rtlCol="0"/>
          <a:lstStyle/>
          <a:p>
            <a:pPr rtl="0"/>
            <a:endParaRPr lang="en-GB"/>
          </a:p>
        </p:txBody>
      </p:sp>
      <p:sp>
        <p:nvSpPr>
          <p:cNvPr id="6" name="Slide Number Placeholder 5"/>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7792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
              <a:t>Click to edit Master title style</a:t>
            </a:r>
          </a:p>
        </p:txBody>
      </p:sp>
      <p:sp>
        <p:nvSpPr>
          <p:cNvPr id="3" name="Vertical Text Placeholder 2"/>
          <p:cNvSpPr>
            <a:spLocks noGrp="1"/>
          </p:cNvSpPr>
          <p:nvPr>
            <p:ph type="body" orient="vert" idx="1"/>
          </p:nvPr>
        </p:nvSpPr>
        <p:spPr/>
        <p:txBody>
          <a:bodyPr vert="eaVert"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4" name="Date Placeholder 3"/>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5" name="Footer Placeholder 4"/>
          <p:cNvSpPr>
            <a:spLocks noGrp="1"/>
          </p:cNvSpPr>
          <p:nvPr>
            <p:ph type="ftr" sz="quarter" idx="11"/>
          </p:nvPr>
        </p:nvSpPr>
        <p:spPr/>
        <p:txBody>
          <a:bodyPr rtlCol="0"/>
          <a:lstStyle/>
          <a:p>
            <a:pPr rtl="0"/>
            <a:endParaRPr lang="en-GB"/>
          </a:p>
        </p:txBody>
      </p:sp>
      <p:sp>
        <p:nvSpPr>
          <p:cNvPr id="6" name="Slide Number Placeholder 5"/>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27761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rtlCol="0"/>
          <a:lstStyle/>
          <a:p>
            <a:pPr rtl="0"/>
            <a:r>
              <a:rPr lang="cy"/>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4" name="Date Placeholder 3"/>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5" name="Footer Placeholder 4"/>
          <p:cNvSpPr>
            <a:spLocks noGrp="1"/>
          </p:cNvSpPr>
          <p:nvPr>
            <p:ph type="ftr" sz="quarter" idx="11"/>
          </p:nvPr>
        </p:nvSpPr>
        <p:spPr/>
        <p:txBody>
          <a:bodyPr rtlCol="0"/>
          <a:lstStyle/>
          <a:p>
            <a:pPr rtl="0"/>
            <a:endParaRPr lang="en-GB"/>
          </a:p>
        </p:txBody>
      </p:sp>
      <p:sp>
        <p:nvSpPr>
          <p:cNvPr id="6" name="Slide Number Placeholder 5"/>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18185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
              <a:t>Click to edit Master title style</a:t>
            </a:r>
          </a:p>
        </p:txBody>
      </p:sp>
      <p:sp>
        <p:nvSpPr>
          <p:cNvPr id="3" name="Content Placeholder 2"/>
          <p:cNvSpPr>
            <a:spLocks noGrp="1"/>
          </p:cNvSpPr>
          <p:nvPr>
            <p:ph idx="1"/>
          </p:nvPr>
        </p:nvSpPr>
        <p:spPr/>
        <p:txBody>
          <a:bodyPr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4" name="Date Placeholder 3"/>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5" name="Footer Placeholder 4"/>
          <p:cNvSpPr>
            <a:spLocks noGrp="1"/>
          </p:cNvSpPr>
          <p:nvPr>
            <p:ph type="ftr" sz="quarter" idx="11"/>
          </p:nvPr>
        </p:nvSpPr>
        <p:spPr/>
        <p:txBody>
          <a:bodyPr rtlCol="0"/>
          <a:lstStyle/>
          <a:p>
            <a:pPr rtl="0"/>
            <a:endParaRPr lang="en-GB"/>
          </a:p>
        </p:txBody>
      </p:sp>
      <p:sp>
        <p:nvSpPr>
          <p:cNvPr id="6" name="Slide Number Placeholder 5"/>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3543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rtlCol="0" anchor="b"/>
          <a:lstStyle>
            <a:lvl1pPr>
              <a:defRPr sz="6000"/>
            </a:lvl1pPr>
          </a:lstStyle>
          <a:p>
            <a:pPr rtl="0"/>
            <a:r>
              <a:rPr lang="cy"/>
              <a:t>Click to edit Master title style</a:t>
            </a:r>
          </a:p>
        </p:txBody>
      </p:sp>
      <p:sp>
        <p:nvSpPr>
          <p:cNvPr id="3" name="Text Placeholder 2"/>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y"/>
              <a:t>Click to edit Master text styles</a:t>
            </a:r>
          </a:p>
        </p:txBody>
      </p:sp>
      <p:sp>
        <p:nvSpPr>
          <p:cNvPr id="4" name="Date Placeholder 3"/>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5" name="Footer Placeholder 4"/>
          <p:cNvSpPr>
            <a:spLocks noGrp="1"/>
          </p:cNvSpPr>
          <p:nvPr>
            <p:ph type="ftr" sz="quarter" idx="11"/>
          </p:nvPr>
        </p:nvSpPr>
        <p:spPr/>
        <p:txBody>
          <a:bodyPr rtlCol="0"/>
          <a:lstStyle/>
          <a:p>
            <a:pPr rtl="0"/>
            <a:endParaRPr lang="en-GB"/>
          </a:p>
        </p:txBody>
      </p:sp>
      <p:sp>
        <p:nvSpPr>
          <p:cNvPr id="6" name="Slide Number Placeholder 5"/>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17776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
              <a:t>Click to edit Master title style</a:t>
            </a:r>
          </a:p>
        </p:txBody>
      </p:sp>
      <p:sp>
        <p:nvSpPr>
          <p:cNvPr id="3" name="Content Placeholder 2"/>
          <p:cNvSpPr>
            <a:spLocks noGrp="1"/>
          </p:cNvSpPr>
          <p:nvPr>
            <p:ph sz="half" idx="1"/>
          </p:nvPr>
        </p:nvSpPr>
        <p:spPr>
          <a:xfrm>
            <a:off x="838200" y="1825625"/>
            <a:ext cx="5181600" cy="4351338"/>
          </a:xfrm>
        </p:spPr>
        <p:txBody>
          <a:bodyPr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4" name="Content Placeholder 3"/>
          <p:cNvSpPr>
            <a:spLocks noGrp="1"/>
          </p:cNvSpPr>
          <p:nvPr>
            <p:ph sz="half" idx="2"/>
          </p:nvPr>
        </p:nvSpPr>
        <p:spPr>
          <a:xfrm>
            <a:off x="6172200" y="1825625"/>
            <a:ext cx="5181600" cy="4351338"/>
          </a:xfrm>
        </p:spPr>
        <p:txBody>
          <a:bodyPr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5" name="Date Placeholder 4"/>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6" name="Footer Placeholder 5"/>
          <p:cNvSpPr>
            <a:spLocks noGrp="1"/>
          </p:cNvSpPr>
          <p:nvPr>
            <p:ph type="ftr" sz="quarter" idx="11"/>
          </p:nvPr>
        </p:nvSpPr>
        <p:spPr/>
        <p:txBody>
          <a:bodyPr rtlCol="0"/>
          <a:lstStyle/>
          <a:p>
            <a:pPr rtl="0"/>
            <a:endParaRPr lang="en-GB"/>
          </a:p>
        </p:txBody>
      </p:sp>
      <p:sp>
        <p:nvSpPr>
          <p:cNvPr id="7" name="Slide Number Placeholder 6"/>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20906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rtlCol="0"/>
          <a:lstStyle/>
          <a:p>
            <a:pPr rtl="0"/>
            <a:r>
              <a:rPr lang="cy"/>
              <a:t>Click to edit Master title style</a:t>
            </a:r>
          </a:p>
        </p:txBody>
      </p:sp>
      <p:sp>
        <p:nvSpPr>
          <p:cNvPr id="3" name="Text Placeholder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y"/>
              <a:t>Click to edit Master text styles</a:t>
            </a:r>
          </a:p>
        </p:txBody>
      </p:sp>
      <p:sp>
        <p:nvSpPr>
          <p:cNvPr id="4" name="Content Placeholder 3"/>
          <p:cNvSpPr>
            <a:spLocks noGrp="1"/>
          </p:cNvSpPr>
          <p:nvPr>
            <p:ph sz="half" idx="2"/>
          </p:nvPr>
        </p:nvSpPr>
        <p:spPr>
          <a:xfrm>
            <a:off x="839788" y="2505075"/>
            <a:ext cx="5157787" cy="3684588"/>
          </a:xfrm>
        </p:spPr>
        <p:txBody>
          <a:bodyPr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5" name="Text Placeholder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y"/>
              <a:t>Click to edit Master text styles</a:t>
            </a:r>
          </a:p>
        </p:txBody>
      </p:sp>
      <p:sp>
        <p:nvSpPr>
          <p:cNvPr id="6" name="Content Placeholder 5"/>
          <p:cNvSpPr>
            <a:spLocks noGrp="1"/>
          </p:cNvSpPr>
          <p:nvPr>
            <p:ph sz="quarter" idx="4"/>
          </p:nvPr>
        </p:nvSpPr>
        <p:spPr>
          <a:xfrm>
            <a:off x="6172200" y="2505075"/>
            <a:ext cx="5183188" cy="3684588"/>
          </a:xfrm>
        </p:spPr>
        <p:txBody>
          <a:bodyPr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7" name="Date Placeholder 6"/>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8" name="Footer Placeholder 7"/>
          <p:cNvSpPr>
            <a:spLocks noGrp="1"/>
          </p:cNvSpPr>
          <p:nvPr>
            <p:ph type="ftr" sz="quarter" idx="11"/>
          </p:nvPr>
        </p:nvSpPr>
        <p:spPr/>
        <p:txBody>
          <a:bodyPr rtlCol="0"/>
          <a:lstStyle/>
          <a:p>
            <a:pPr rtl="0"/>
            <a:endParaRPr lang="en-GB"/>
          </a:p>
        </p:txBody>
      </p:sp>
      <p:sp>
        <p:nvSpPr>
          <p:cNvPr id="9" name="Slide Number Placeholder 8"/>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6716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
              <a:t>Click to edit Master title style</a:t>
            </a:r>
          </a:p>
        </p:txBody>
      </p:sp>
      <p:sp>
        <p:nvSpPr>
          <p:cNvPr id="3" name="Date Placeholder 2"/>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4" name="Footer Placeholder 3"/>
          <p:cNvSpPr>
            <a:spLocks noGrp="1"/>
          </p:cNvSpPr>
          <p:nvPr>
            <p:ph type="ftr" sz="quarter" idx="11"/>
          </p:nvPr>
        </p:nvSpPr>
        <p:spPr/>
        <p:txBody>
          <a:bodyPr rtlCol="0"/>
          <a:lstStyle/>
          <a:p>
            <a:pPr rtl="0"/>
            <a:endParaRPr lang="en-GB"/>
          </a:p>
        </p:txBody>
      </p:sp>
      <p:sp>
        <p:nvSpPr>
          <p:cNvPr id="5" name="Slide Number Placeholder 4"/>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122639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3" name="Footer Placeholder 2"/>
          <p:cNvSpPr>
            <a:spLocks noGrp="1"/>
          </p:cNvSpPr>
          <p:nvPr>
            <p:ph type="ftr" sz="quarter" idx="11"/>
          </p:nvPr>
        </p:nvSpPr>
        <p:spPr/>
        <p:txBody>
          <a:bodyPr rtlCol="0"/>
          <a:lstStyle/>
          <a:p>
            <a:pPr rtl="0"/>
            <a:endParaRPr lang="en-GB"/>
          </a:p>
        </p:txBody>
      </p:sp>
      <p:sp>
        <p:nvSpPr>
          <p:cNvPr id="4" name="Slide Number Placeholder 3"/>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104896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0" anchor="b"/>
          <a:lstStyle>
            <a:lvl1pPr>
              <a:defRPr sz="3200"/>
            </a:lvl1pPr>
          </a:lstStyle>
          <a:p>
            <a:pPr rtl="0"/>
            <a:r>
              <a:rPr lang="cy"/>
              <a:t>Click to edit Master title style</a:t>
            </a:r>
          </a:p>
        </p:txBody>
      </p:sp>
      <p:sp>
        <p:nvSpPr>
          <p:cNvPr id="3" name="Content Placeholder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4" name="Text Placeholder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y"/>
              <a:t>Click to edit Master text styles</a:t>
            </a:r>
          </a:p>
        </p:txBody>
      </p:sp>
      <p:sp>
        <p:nvSpPr>
          <p:cNvPr id="5" name="Date Placeholder 4"/>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6" name="Footer Placeholder 5"/>
          <p:cNvSpPr>
            <a:spLocks noGrp="1"/>
          </p:cNvSpPr>
          <p:nvPr>
            <p:ph type="ftr" sz="quarter" idx="11"/>
          </p:nvPr>
        </p:nvSpPr>
        <p:spPr/>
        <p:txBody>
          <a:bodyPr rtlCol="0"/>
          <a:lstStyle/>
          <a:p>
            <a:pPr rtl="0"/>
            <a:endParaRPr lang="en-GB"/>
          </a:p>
        </p:txBody>
      </p:sp>
      <p:sp>
        <p:nvSpPr>
          <p:cNvPr id="7" name="Slide Number Placeholder 6"/>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32460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0" anchor="b"/>
          <a:lstStyle>
            <a:lvl1pPr>
              <a:defRPr sz="3200"/>
            </a:lvl1pPr>
          </a:lstStyle>
          <a:p>
            <a:pPr rtl="0"/>
            <a:r>
              <a:rPr lang="cy"/>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y"/>
              <a:t>Click icon to add picture</a:t>
            </a:r>
          </a:p>
        </p:txBody>
      </p:sp>
      <p:sp>
        <p:nvSpPr>
          <p:cNvPr id="4" name="Text Placeholder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y"/>
              <a:t>Click to edit Master text styles</a:t>
            </a:r>
          </a:p>
        </p:txBody>
      </p:sp>
      <p:sp>
        <p:nvSpPr>
          <p:cNvPr id="5" name="Date Placeholder 4"/>
          <p:cNvSpPr>
            <a:spLocks noGrp="1"/>
          </p:cNvSpPr>
          <p:nvPr>
            <p:ph type="dt" sz="half" idx="10"/>
          </p:nvPr>
        </p:nvSpPr>
        <p:spPr/>
        <p:txBody>
          <a:bodyPr rtlCol="0"/>
          <a:lstStyle/>
          <a:p>
            <a:pPr rtl="0"/>
            <a:fld id="{928494B3-9D20-47EE-AA40-37274A6C7702}" type="datetimeFigureOut">
              <a:rPr lang="en-GB" smtClean="0"/>
              <a:t>19/09/2023</a:t>
            </a:fld>
            <a:endParaRPr lang="en-GB"/>
          </a:p>
        </p:txBody>
      </p:sp>
      <p:sp>
        <p:nvSpPr>
          <p:cNvPr id="6" name="Footer Placeholder 5"/>
          <p:cNvSpPr>
            <a:spLocks noGrp="1"/>
          </p:cNvSpPr>
          <p:nvPr>
            <p:ph type="ftr" sz="quarter" idx="11"/>
          </p:nvPr>
        </p:nvSpPr>
        <p:spPr/>
        <p:txBody>
          <a:bodyPr rtlCol="0"/>
          <a:lstStyle/>
          <a:p>
            <a:pPr rtl="0"/>
            <a:endParaRPr lang="en-GB"/>
          </a:p>
        </p:txBody>
      </p:sp>
      <p:sp>
        <p:nvSpPr>
          <p:cNvPr id="7" name="Slide Number Placeholder 6"/>
          <p:cNvSpPr>
            <a:spLocks noGrp="1"/>
          </p:cNvSpPr>
          <p:nvPr>
            <p:ph type="sldNum" sz="quarter" idx="12"/>
          </p:nvPr>
        </p:nvSpPr>
        <p:spPr/>
        <p:txBody>
          <a:bodyPr rtlCol="0"/>
          <a:lstStyle/>
          <a:p>
            <a:pPr rtl="0"/>
            <a:fld id="{B594B839-929A-4949-B092-D0714C847506}" type="slidenum">
              <a:rPr lang="en-GB" smtClean="0"/>
              <a:t>‹#›</a:t>
            </a:fld>
            <a:endParaRPr lang="en-GB"/>
          </a:p>
        </p:txBody>
      </p:sp>
    </p:spTree>
    <p:extLst>
      <p:ext uri="{BB962C8B-B14F-4D97-AF65-F5344CB8AC3E}">
        <p14:creationId xmlns:p14="http://schemas.microsoft.com/office/powerpoint/2010/main" val="35025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cy"/>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28494B3-9D20-47EE-AA40-37274A6C7702}" type="datetimeFigureOut">
              <a:rPr lang="en-GB" smtClean="0"/>
              <a:t>19/09/2023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594B839-929A-4949-B092-D0714C847506}" type="slidenum">
              <a:rPr lang="en-GB" smtClean="0"/>
              <a:t>‹#›</a:t>
            </a:fld>
            <a:endParaRPr lang="en-GB"/>
          </a:p>
        </p:txBody>
      </p:sp>
    </p:spTree>
    <p:extLst>
      <p:ext uri="{BB962C8B-B14F-4D97-AF65-F5344CB8AC3E}">
        <p14:creationId xmlns:p14="http://schemas.microsoft.com/office/powerpoint/2010/main" val="71258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hyperlink" Target="https://www.traveltracker.org.uk/" TargetMode="External"/><Relationship Id="rId4" Type="http://schemas.openxmlformats.org/officeDocument/2006/relationships/notesSlide" Target="../notesSlides/notesSlide11.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hyperlink" Target="http://www.traveltracker.org.uk/" TargetMode="External"/><Relationship Id="rId12"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livingstreets.org.uk/wowlaunch" TargetMode="External"/><Relationship Id="rId11" Type="http://schemas.openxmlformats.org/officeDocument/2006/relationships/image" Target="../media/image8.png"/><Relationship Id="rId5" Type="http://schemas.openxmlformats.org/officeDocument/2006/relationships/image" Target="../media/image26.png"/><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player.vimeo.com/video/595144576?app_id=122963&amp;h=d8bd790f24" TargetMode="External"/><Relationship Id="rId5" Type="http://schemas.openxmlformats.org/officeDocument/2006/relationships/image" Target="../media/image8.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green banner with people walking&#10;&#10;Description automatically generated">
            <a:extLst>
              <a:ext uri="{FF2B5EF4-FFF2-40B4-BE49-F238E27FC236}">
                <a16:creationId xmlns:a16="http://schemas.microsoft.com/office/drawing/2014/main" id="{230B2795-F8C8-F32E-95D3-00F665AA5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405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E19D59A7-8E78-4350-9E99-CD2B72252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0879" y="480418"/>
            <a:ext cx="1073072" cy="1073072"/>
          </a:xfrm>
          <a:prstGeom prst="rect">
            <a:avLst/>
          </a:prstGeom>
        </p:spPr>
      </p:pic>
      <p:sp>
        <p:nvSpPr>
          <p:cNvPr id="13" name="Rectangle 12">
            <a:extLst>
              <a:ext uri="{FF2B5EF4-FFF2-40B4-BE49-F238E27FC236}">
                <a16:creationId xmlns:a16="http://schemas.microsoft.com/office/drawing/2014/main" id="{D86A4FD9-012A-4872-AC4E-4B78A6F771BF}"/>
              </a:ext>
            </a:extLst>
          </p:cNvPr>
          <p:cNvSpPr/>
          <p:nvPr/>
        </p:nvSpPr>
        <p:spPr>
          <a:xfrm>
            <a:off x="410047" y="1840202"/>
            <a:ext cx="5108602" cy="1840000"/>
          </a:xfrm>
          <a:prstGeom prst="rect">
            <a:avLst/>
          </a:prstGeom>
          <a:solidFill>
            <a:srgbClr val="A7D500"/>
          </a:solidFill>
          <a:ln/>
        </p:spPr>
        <p:style>
          <a:lnRef idx="0">
            <a:schemeClr val="accent6"/>
          </a:lnRef>
          <a:fillRef idx="3">
            <a:schemeClr val="accent6"/>
          </a:fillRef>
          <a:effectRef idx="3">
            <a:schemeClr val="accent6"/>
          </a:effectRef>
          <a:fontRef idx="minor">
            <a:schemeClr val="lt1"/>
          </a:fontRef>
        </p:style>
        <p:txBody>
          <a:bodyPr rtlCol="0" anchor="ctr"/>
          <a:lstStyle/>
          <a:p>
            <a:pPr algn="ctr" rtl="0"/>
            <a:endParaRPr lang="en-GB"/>
          </a:p>
        </p:txBody>
      </p:sp>
      <p:sp>
        <p:nvSpPr>
          <p:cNvPr id="15" name="Rectangle 14">
            <a:extLst>
              <a:ext uri="{FF2B5EF4-FFF2-40B4-BE49-F238E27FC236}">
                <a16:creationId xmlns:a16="http://schemas.microsoft.com/office/drawing/2014/main" id="{EB8372DD-9852-4CE2-A61B-12650F4280CC}"/>
              </a:ext>
            </a:extLst>
          </p:cNvPr>
          <p:cNvSpPr/>
          <p:nvPr/>
        </p:nvSpPr>
        <p:spPr>
          <a:xfrm>
            <a:off x="6096001" y="1840202"/>
            <a:ext cx="5758554" cy="2196480"/>
          </a:xfrm>
          <a:prstGeom prst="rect">
            <a:avLst/>
          </a:prstGeom>
          <a:solidFill>
            <a:srgbClr val="A7D500"/>
          </a:solidFill>
          <a:ln/>
        </p:spPr>
        <p:style>
          <a:lnRef idx="0">
            <a:schemeClr val="accent6"/>
          </a:lnRef>
          <a:fillRef idx="3">
            <a:schemeClr val="accent6"/>
          </a:fillRef>
          <a:effectRef idx="3">
            <a:schemeClr val="accent6"/>
          </a:effectRef>
          <a:fontRef idx="minor">
            <a:schemeClr val="lt1"/>
          </a:fontRef>
        </p:style>
        <p:txBody>
          <a:bodyPr rtlCol="0" anchor="ctr"/>
          <a:lstStyle/>
          <a:p>
            <a:pPr algn="ctr" rtl="0"/>
            <a:endParaRPr lang="en-GB"/>
          </a:p>
        </p:txBody>
      </p:sp>
      <p:sp>
        <p:nvSpPr>
          <p:cNvPr id="17" name="Rectangle 16">
            <a:extLst>
              <a:ext uri="{FF2B5EF4-FFF2-40B4-BE49-F238E27FC236}">
                <a16:creationId xmlns:a16="http://schemas.microsoft.com/office/drawing/2014/main" id="{4F189636-2E80-4AD1-9C75-7D4933692FEE}"/>
              </a:ext>
            </a:extLst>
          </p:cNvPr>
          <p:cNvSpPr/>
          <p:nvPr/>
        </p:nvSpPr>
        <p:spPr>
          <a:xfrm>
            <a:off x="2260879" y="4211813"/>
            <a:ext cx="7537504" cy="2459597"/>
          </a:xfrm>
          <a:prstGeom prst="rect">
            <a:avLst/>
          </a:prstGeom>
          <a:solidFill>
            <a:srgbClr val="DF1995"/>
          </a:solidFill>
          <a:ln/>
        </p:spPr>
        <p:style>
          <a:lnRef idx="0">
            <a:schemeClr val="accent6"/>
          </a:lnRef>
          <a:fillRef idx="3">
            <a:schemeClr val="accent6"/>
          </a:fillRef>
          <a:effectRef idx="3">
            <a:schemeClr val="accent6"/>
          </a:effectRef>
          <a:fontRef idx="minor">
            <a:schemeClr val="lt1"/>
          </a:fontRef>
        </p:style>
        <p:txBody>
          <a:bodyPr rtlCol="0" anchor="ctr"/>
          <a:lstStyle/>
          <a:p>
            <a:pPr algn="ctr" rtl="0"/>
            <a:endParaRPr lang="en-GB"/>
          </a:p>
        </p:txBody>
      </p:sp>
      <p:sp>
        <p:nvSpPr>
          <p:cNvPr id="20" name="TextBox 19">
            <a:extLst>
              <a:ext uri="{FF2B5EF4-FFF2-40B4-BE49-F238E27FC236}">
                <a16:creationId xmlns:a16="http://schemas.microsoft.com/office/drawing/2014/main" id="{273BB76C-D57F-4890-B3D2-7D3A054E1111}"/>
              </a:ext>
            </a:extLst>
          </p:cNvPr>
          <p:cNvSpPr txBox="1"/>
          <p:nvPr/>
        </p:nvSpPr>
        <p:spPr>
          <a:xfrm>
            <a:off x="553532" y="1914984"/>
            <a:ext cx="4682088" cy="400110"/>
          </a:xfrm>
          <a:prstGeom prst="rect">
            <a:avLst/>
          </a:prstGeom>
          <a:solidFill>
            <a:srgbClr val="F3922A"/>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rtl="0"/>
            <a:r>
              <a:rPr lang="cy" sz="2000" b="1">
                <a:latin typeface="Arial" panose="020B0604020202020204" pitchFamily="34" charset="0"/>
                <a:cs typeface="Arial" panose="020B0604020202020204" pitchFamily="34" charset="0"/>
              </a:rPr>
              <a:t>1. BETH YW PARCIO A CHERDDED? </a:t>
            </a:r>
            <a:endParaRPr lang="en-GB" sz="20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6F1BAD1-2144-4C87-AF1A-F89C0583E057}"/>
              </a:ext>
            </a:extLst>
          </p:cNvPr>
          <p:cNvSpPr txBox="1"/>
          <p:nvPr/>
        </p:nvSpPr>
        <p:spPr>
          <a:xfrm>
            <a:off x="553532" y="2315094"/>
            <a:ext cx="4682088" cy="1200329"/>
          </a:xfrm>
          <a:prstGeom prst="rect">
            <a:avLst/>
          </a:prstGeom>
          <a:noFill/>
        </p:spPr>
        <p:txBody>
          <a:bodyPr wrap="square" rtlCol="0">
            <a:spAutoFit/>
          </a:bodyPr>
          <a:lstStyle/>
          <a:p>
            <a:pPr rtl="0"/>
            <a:r>
              <a:rPr lang="cy">
                <a:latin typeface="Arial" panose="020B0604020202020204" pitchFamily="34" charset="0"/>
                <a:cs typeface="Arial" panose="020B0604020202020204" pitchFamily="34" charset="0"/>
              </a:rPr>
              <a:t>Mae parcio a cherdded yn golygu </a:t>
            </a:r>
            <a:r>
              <a:rPr lang="cy" b="1">
                <a:latin typeface="Arial" panose="020B0604020202020204" pitchFamily="34" charset="0"/>
                <a:cs typeface="Arial" panose="020B0604020202020204" pitchFamily="34" charset="0"/>
              </a:rPr>
              <a:t>parcio'r car </a:t>
            </a:r>
          </a:p>
          <a:p>
            <a:pPr rtl="0"/>
            <a:r>
              <a:rPr lang="cy">
                <a:latin typeface="Arial" panose="020B0604020202020204" pitchFamily="34" charset="0"/>
                <a:cs typeface="Arial" panose="020B0604020202020204" pitchFamily="34" charset="0"/>
              </a:rPr>
              <a:t>10 munud i ffwrdd o'r ysgol a </a:t>
            </a:r>
            <a:r>
              <a:rPr lang="cy" b="1">
                <a:latin typeface="Arial" panose="020B0604020202020204" pitchFamily="34" charset="0"/>
                <a:cs typeface="Arial" panose="020B0604020202020204" pitchFamily="34" charset="0"/>
              </a:rPr>
              <a:t>cherdded gweddill y daith</a:t>
            </a:r>
            <a:r>
              <a:rPr lang="cy">
                <a:latin typeface="Arial" panose="020B0604020202020204" pitchFamily="34" charset="0"/>
                <a:cs typeface="Arial" panose="020B0604020202020204" pitchFamily="34" charset="0"/>
              </a:rPr>
              <a:t>. Fel hyn, gallwch </a:t>
            </a:r>
          </a:p>
          <a:p>
            <a:pPr rtl="0"/>
            <a:r>
              <a:rPr lang="cy">
                <a:latin typeface="Arial" panose="020B0604020202020204" pitchFamily="34" charset="0"/>
                <a:cs typeface="Arial" panose="020B0604020202020204" pitchFamily="34" charset="0"/>
              </a:rPr>
              <a:t> chi ennill bathodyn o hyd!</a:t>
            </a:r>
            <a:endParaRPr lang="en-GB">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2104DBC-294D-49B4-8FE7-44B509D0BBBC}"/>
              </a:ext>
            </a:extLst>
          </p:cNvPr>
          <p:cNvSpPr txBox="1"/>
          <p:nvPr/>
        </p:nvSpPr>
        <p:spPr>
          <a:xfrm>
            <a:off x="6237440" y="1956858"/>
            <a:ext cx="5285379" cy="707886"/>
          </a:xfrm>
          <a:prstGeom prst="rect">
            <a:avLst/>
          </a:prstGeom>
          <a:solidFill>
            <a:srgbClr val="F3922A"/>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pPr rtl="0"/>
            <a:r>
              <a:rPr lang="cy" sz="2000" b="1">
                <a:latin typeface="Arial" panose="020B0604020202020204" pitchFamily="34" charset="0"/>
                <a:cs typeface="Arial" panose="020B0604020202020204" pitchFamily="34" charset="0"/>
              </a:rPr>
              <a:t>2. BETH MAE’N EI OLYGU I DEITHIO YN “LLESOL” I’R YSGOL?</a:t>
            </a:r>
            <a:endParaRPr lang="en-GB" sz="2000"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033E82E-18BF-4612-8D95-6E5E1F86FAD3}"/>
              </a:ext>
            </a:extLst>
          </p:cNvPr>
          <p:cNvSpPr txBox="1"/>
          <p:nvPr/>
        </p:nvSpPr>
        <p:spPr>
          <a:xfrm>
            <a:off x="2445906" y="4338383"/>
            <a:ext cx="7172414" cy="400110"/>
          </a:xfrm>
          <a:prstGeom prst="rect">
            <a:avLst/>
          </a:prstGeom>
          <a:solidFill>
            <a:srgbClr val="FFDC00"/>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pPr rtl="0"/>
            <a:r>
              <a:rPr lang="cy" sz="2000" b="1">
                <a:solidFill>
                  <a:schemeClr val="tx1"/>
                </a:solidFill>
                <a:latin typeface="Arial"/>
                <a:cs typeface="Arial"/>
              </a:rPr>
              <a:t>3. BETH YW'R MANTEISION O GERDDED I'R YSGOL?</a:t>
            </a:r>
            <a:endParaRPr lang="en-GB" sz="2000" b="1">
              <a:solidFill>
                <a:schemeClr val="tx1"/>
              </a:solidFill>
              <a:latin typeface="Arial"/>
              <a:cs typeface="Arial"/>
            </a:endParaRPr>
          </a:p>
        </p:txBody>
      </p:sp>
      <p:sp>
        <p:nvSpPr>
          <p:cNvPr id="31" name="TextBox 30">
            <a:extLst>
              <a:ext uri="{FF2B5EF4-FFF2-40B4-BE49-F238E27FC236}">
                <a16:creationId xmlns:a16="http://schemas.microsoft.com/office/drawing/2014/main" id="{6DF6F548-E84A-4388-9466-85FB6527A32E}"/>
              </a:ext>
            </a:extLst>
          </p:cNvPr>
          <p:cNvSpPr txBox="1"/>
          <p:nvPr/>
        </p:nvSpPr>
        <p:spPr>
          <a:xfrm>
            <a:off x="6237439" y="2721758"/>
            <a:ext cx="5954561" cy="1815882"/>
          </a:xfrm>
          <a:prstGeom prst="rect">
            <a:avLst/>
          </a:prstGeom>
          <a:noFill/>
        </p:spPr>
        <p:txBody>
          <a:bodyPr wrap="square" lIns="91440" tIns="45720" rIns="91440" bIns="45720" rtlCol="0" anchor="t">
            <a:spAutoFit/>
          </a:bodyPr>
          <a:lstStyle/>
          <a:p>
            <a:pPr rtl="0"/>
            <a:r>
              <a:rPr lang="cy" sz="1600" dirty="0">
                <a:latin typeface="Arial" panose="020B0604020202020204" pitchFamily="34" charset="0"/>
                <a:cs typeface="Arial" panose="020B0604020202020204" pitchFamily="34" charset="0"/>
              </a:rPr>
              <a:t>Mae'n golygu eich bod chi’n defnyddio </a:t>
            </a:r>
            <a:r>
              <a:rPr lang="cy" sz="1600" b="1" dirty="0">
                <a:latin typeface="Arial" panose="020B0604020202020204" pitchFamily="34" charset="0"/>
                <a:cs typeface="Arial" panose="020B0604020202020204" pitchFamily="34" charset="0"/>
              </a:rPr>
              <a:t>pŵer eich corff</a:t>
            </a:r>
            <a:r>
              <a:rPr lang="cy" sz="1600" dirty="0">
                <a:latin typeface="Arial" panose="020B0604020202020204" pitchFamily="34" charset="0"/>
                <a:cs typeface="Arial" panose="020B0604020202020204" pitchFamily="34" charset="0"/>
              </a:rPr>
              <a:t> i deithio i rywle. </a:t>
            </a:r>
            <a:r>
              <a:rPr lang="en" sz="1600" b="1" dirty="0">
                <a:latin typeface="Arial" panose="020B0604020202020204" pitchFamily="34" charset="0"/>
                <a:cs typeface="Arial" panose="020B0604020202020204" pitchFamily="34" charset="0"/>
              </a:rPr>
              <a:t> 
</a:t>
            </a:r>
            <a:br>
              <a:rPr lang="en-GB" sz="1600" b="1" dirty="0">
                <a:solidFill>
                  <a:srgbClr val="DF1995"/>
                </a:solidFill>
                <a:latin typeface="Arial" panose="020B0604020202020204" pitchFamily="34" charset="0"/>
                <a:cs typeface="Arial" panose="020B0604020202020204" pitchFamily="34" charset="0"/>
              </a:rPr>
            </a:br>
            <a:r>
              <a:rPr lang="cy" sz="1600" dirty="0">
                <a:latin typeface="Arial" panose="020B0604020202020204" pitchFamily="34" charset="0"/>
                <a:cs typeface="Arial" panose="020B0604020202020204" pitchFamily="34" charset="0"/>
              </a:rPr>
              <a:t> Enghreifftiau o deithio 'llesol' yw </a:t>
            </a:r>
            <a:r>
              <a:rPr lang="en-GB" sz="1600" dirty="0">
                <a:latin typeface="Arial" panose="020B0604020202020204" pitchFamily="34" charset="0"/>
                <a:cs typeface="Arial" panose="020B0604020202020204" pitchFamily="34" charset="0"/>
              </a:rPr>
              <a:t> </a:t>
            </a:r>
            <a:r>
              <a:rPr lang="cy" sz="1600" dirty="0">
                <a:latin typeface="Arial" panose="020B0604020202020204" pitchFamily="34" charset="0"/>
                <a:cs typeface="Arial" panose="020B0604020202020204" pitchFamily="34" charset="0"/>
              </a:rPr>
              <a:t>cerdded (mae defnyddio </a:t>
            </a:r>
          </a:p>
          <a:p>
            <a:pPr rtl="0"/>
            <a:r>
              <a:rPr lang="cy" sz="1600" dirty="0">
                <a:latin typeface="Arial" panose="020B0604020202020204" pitchFamily="34" charset="0"/>
                <a:cs typeface="Arial" panose="020B0604020202020204" pitchFamily="34" charset="0"/>
              </a:rPr>
              <a:t>cadair olwyn neu gymhorthydd symudedd yn cyfrif hefyd!), beicio, sglefrio a sgwtera.</a:t>
            </a:r>
            <a:endParaRPr lang="en-US" sz="1600" dirty="0">
              <a:latin typeface="Arial" panose="020B0604020202020204" pitchFamily="34" charset="0"/>
              <a:ea typeface="+mn-lt"/>
              <a:cs typeface="Arial" panose="020B0604020202020204" pitchFamily="34" charset="0"/>
            </a:endParaRPr>
          </a:p>
          <a:p>
            <a:pPr rtl="0"/>
            <a:endParaRPr lang="en-US" sz="16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BFF2AEA-FE05-4B13-A390-C20F46E8A603}"/>
              </a:ext>
            </a:extLst>
          </p:cNvPr>
          <p:cNvSpPr txBox="1"/>
          <p:nvPr/>
        </p:nvSpPr>
        <p:spPr>
          <a:xfrm>
            <a:off x="2393617" y="4865063"/>
            <a:ext cx="6864215" cy="1631216"/>
          </a:xfrm>
          <a:prstGeom prst="rect">
            <a:avLst/>
          </a:prstGeom>
          <a:noFill/>
        </p:spPr>
        <p:txBody>
          <a:bodyPr wrap="square" rtlCol="0">
            <a:spAutoFit/>
          </a:bodyPr>
          <a:lstStyle/>
          <a:p>
            <a:pPr marL="285750" indent="-285750" rtl="0">
              <a:buFont typeface="Arial" panose="020B0604020202020204" pitchFamily="34" charset="0"/>
              <a:buChar char="•"/>
            </a:pPr>
            <a:r>
              <a:rPr lang="cy" sz="2000">
                <a:solidFill>
                  <a:schemeClr val="bg1"/>
                </a:solidFill>
                <a:latin typeface="Arial" panose="020B0604020202020204" pitchFamily="34" charset="0"/>
                <a:cs typeface="Arial" panose="020B0604020202020204" pitchFamily="34" charset="0"/>
              </a:rPr>
              <a:t>Mae cerdded yn </a:t>
            </a:r>
            <a:r>
              <a:rPr lang="cy" sz="2000" b="1">
                <a:solidFill>
                  <a:schemeClr val="bg1"/>
                </a:solidFill>
                <a:latin typeface="Arial" panose="020B0604020202020204" pitchFamily="34" charset="0"/>
                <a:cs typeface="Arial" panose="020B0604020202020204" pitchFamily="34" charset="0"/>
              </a:rPr>
              <a:t>fath o ymarfer corff, ac mae'n ein cadw'n iach</a:t>
            </a:r>
          </a:p>
          <a:p>
            <a:pPr marL="285750" indent="-285750" rtl="0">
              <a:buFont typeface="Arial" panose="020B0604020202020204" pitchFamily="34" charset="0"/>
              <a:buChar char="•"/>
            </a:pPr>
            <a:r>
              <a:rPr lang="cy" sz="2000">
                <a:solidFill>
                  <a:schemeClr val="bg1"/>
                </a:solidFill>
                <a:latin typeface="Arial" panose="020B0604020202020204" pitchFamily="34" charset="0"/>
                <a:cs typeface="Arial" panose="020B0604020202020204" pitchFamily="34" charset="0"/>
              </a:rPr>
              <a:t>Mae'n wych i'n </a:t>
            </a:r>
            <a:r>
              <a:rPr lang="cy" sz="2000" b="1">
                <a:solidFill>
                  <a:schemeClr val="bg1"/>
                </a:solidFill>
                <a:latin typeface="Arial" panose="020B0604020202020204" pitchFamily="34" charset="0"/>
                <a:cs typeface="Arial" panose="020B0604020202020204" pitchFamily="34" charset="0"/>
              </a:rPr>
              <a:t>meddyliau a'n</a:t>
            </a:r>
            <a:r>
              <a:rPr lang="cy" sz="2000">
                <a:solidFill>
                  <a:schemeClr val="bg1"/>
                </a:solidFill>
                <a:latin typeface="Arial" panose="020B0604020202020204" pitchFamily="34" charset="0"/>
                <a:cs typeface="Arial" panose="020B0604020202020204" pitchFamily="34" charset="0"/>
              </a:rPr>
              <a:t> </a:t>
            </a:r>
            <a:r>
              <a:rPr lang="en" sz="2000" b="1">
                <a:solidFill>
                  <a:schemeClr val="bg1"/>
                </a:solidFill>
                <a:latin typeface="Arial" panose="020B0604020202020204" pitchFamily="34" charset="0"/>
                <a:cs typeface="Arial" panose="020B0604020202020204" pitchFamily="34" charset="0"/>
              </a:rPr>
              <a:t>cyrff</a:t>
            </a:r>
            <a:endParaRPr lang="en-US" sz="2000">
              <a:solidFill>
                <a:schemeClr val="bg1"/>
              </a:solidFill>
              <a:latin typeface="Arial" panose="020B0604020202020204" pitchFamily="34" charset="0"/>
              <a:cs typeface="Arial" panose="020B0604020202020204" pitchFamily="34" charset="0"/>
            </a:endParaRPr>
          </a:p>
          <a:p>
            <a:pPr marL="285750" indent="-285750" rtl="0">
              <a:buFont typeface="Arial" panose="020B0604020202020204" pitchFamily="34" charset="0"/>
              <a:buChar char="•"/>
            </a:pPr>
            <a:r>
              <a:rPr lang="cy" sz="2000">
                <a:solidFill>
                  <a:schemeClr val="bg1"/>
                </a:solidFill>
                <a:latin typeface="Arial" panose="020B0604020202020204" pitchFamily="34" charset="0"/>
                <a:cs typeface="Arial" panose="020B0604020202020204" pitchFamily="34" charset="0"/>
              </a:rPr>
              <a:t>Yn gyfle i dreulio </a:t>
            </a:r>
            <a:r>
              <a:rPr lang="cy" sz="2000" b="1">
                <a:solidFill>
                  <a:schemeClr val="bg1"/>
                </a:solidFill>
                <a:latin typeface="Arial" panose="020B0604020202020204" pitchFamily="34" charset="0"/>
                <a:cs typeface="Arial" panose="020B0604020202020204" pitchFamily="34" charset="0"/>
              </a:rPr>
              <a:t>amser gyda'n teuluoedd</a:t>
            </a:r>
            <a:endParaRPr lang="en-US" sz="2000">
              <a:solidFill>
                <a:schemeClr val="bg1"/>
              </a:solidFill>
              <a:latin typeface="Arial" panose="020B0604020202020204" pitchFamily="34" charset="0"/>
              <a:cs typeface="Arial" panose="020B0604020202020204" pitchFamily="34" charset="0"/>
            </a:endParaRPr>
          </a:p>
          <a:p>
            <a:pPr marL="285750" indent="-285750" rtl="0">
              <a:buFont typeface="Arial" panose="020B0604020202020204" pitchFamily="34" charset="0"/>
              <a:buChar char="•"/>
            </a:pPr>
            <a:r>
              <a:rPr lang="cy" sz="2000">
                <a:solidFill>
                  <a:schemeClr val="bg1"/>
                </a:solidFill>
                <a:latin typeface="Arial" panose="020B0604020202020204" pitchFamily="34" charset="0"/>
                <a:cs typeface="Arial" panose="020B0604020202020204" pitchFamily="34" charset="0"/>
              </a:rPr>
              <a:t>Drwy gerdded rydym ni’n helpu </a:t>
            </a:r>
            <a:r>
              <a:rPr lang="cy" sz="2000" b="1">
                <a:solidFill>
                  <a:schemeClr val="bg1"/>
                </a:solidFill>
                <a:latin typeface="Arial" panose="020B0604020202020204" pitchFamily="34" charset="0"/>
                <a:cs typeface="Arial" panose="020B0604020202020204" pitchFamily="34" charset="0"/>
              </a:rPr>
              <a:t>i leihau llygredd</a:t>
            </a:r>
            <a:endParaRPr lang="en-US" sz="2000">
              <a:solidFill>
                <a:schemeClr val="bg1"/>
              </a:solidFill>
              <a:latin typeface="Arial" panose="020B0604020202020204" pitchFamily="34" charset="0"/>
              <a:cs typeface="Arial" panose="020B0604020202020204" pitchFamily="34" charset="0"/>
            </a:endParaRPr>
          </a:p>
          <a:p>
            <a:pPr marL="285750" indent="-285750" rtl="0">
              <a:buFont typeface="Arial" panose="020B0604020202020204" pitchFamily="34" charset="0"/>
              <a:buChar char="•"/>
            </a:pPr>
            <a:r>
              <a:rPr lang="cy" sz="2000">
                <a:solidFill>
                  <a:schemeClr val="bg1"/>
                </a:solidFill>
                <a:latin typeface="Arial" panose="020B0604020202020204" pitchFamily="34" charset="0"/>
                <a:cs typeface="Arial" panose="020B0604020202020204" pitchFamily="34" charset="0"/>
              </a:rPr>
              <a:t>Gwych i'r </a:t>
            </a:r>
            <a:r>
              <a:rPr lang="cy" sz="2000" b="1">
                <a:solidFill>
                  <a:schemeClr val="bg1"/>
                </a:solidFill>
                <a:latin typeface="Arial" panose="020B0604020202020204" pitchFamily="34" charset="0"/>
                <a:cs typeface="Arial" panose="020B0604020202020204" pitchFamily="34" charset="0"/>
              </a:rPr>
              <a:t>blaned</a:t>
            </a:r>
            <a:endParaRPr lang="en-GB" sz="2000" b="1">
              <a:solidFill>
                <a:schemeClr val="bg1"/>
              </a:solidFill>
              <a:latin typeface="Arial" panose="020B0604020202020204" pitchFamily="34" charset="0"/>
              <a:cs typeface="Arial" panose="020B0604020202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588EF3F1-6619-4C7F-9607-3A663D86C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0305" y="4562241"/>
            <a:ext cx="1073072" cy="1073072"/>
          </a:xfrm>
          <a:prstGeom prst="rect">
            <a:avLst/>
          </a:prstGeom>
        </p:spPr>
      </p:pic>
      <p:pic>
        <p:nvPicPr>
          <p:cNvPr id="4" name="Picture 3" descr="A close up of a logo&#10;&#10;Description automatically generated">
            <a:extLst>
              <a:ext uri="{FF2B5EF4-FFF2-40B4-BE49-F238E27FC236}">
                <a16:creationId xmlns:a16="http://schemas.microsoft.com/office/drawing/2014/main" id="{C256A4F6-FD12-4F69-AA0C-7009A76ADA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066" y="4562241"/>
            <a:ext cx="1104523" cy="1104523"/>
          </a:xfrm>
          <a:prstGeom prst="rect">
            <a:avLst/>
          </a:prstGeom>
        </p:spPr>
      </p:pic>
      <p:pic>
        <p:nvPicPr>
          <p:cNvPr id="6" name="Recorded Sound">
            <a:hlinkClick r:id="" action="ppaction://media"/>
            <a:extLst>
              <a:ext uri="{FF2B5EF4-FFF2-40B4-BE49-F238E27FC236}">
                <a16:creationId xmlns:a16="http://schemas.microsoft.com/office/drawing/2014/main" id="{4255D68B-D5FA-88ED-959F-0CC73EF5E7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6389" y="393650"/>
            <a:ext cx="1049699" cy="1049699"/>
          </a:xfrm>
          <a:prstGeom prst="rect">
            <a:avLst/>
          </a:prstGeom>
        </p:spPr>
      </p:pic>
      <p:pic>
        <p:nvPicPr>
          <p:cNvPr id="7" name="Picture 6" descr="A black and white image of a street&#10;&#10;Description automatically generated">
            <a:extLst>
              <a:ext uri="{FF2B5EF4-FFF2-40B4-BE49-F238E27FC236}">
                <a16:creationId xmlns:a16="http://schemas.microsoft.com/office/drawing/2014/main" id="{3CED672C-0F7C-A2A6-0CEE-F1DB5201F3C2}"/>
              </a:ext>
            </a:extLst>
          </p:cNvPr>
          <p:cNvPicPr>
            <a:picLocks noChangeAspect="1"/>
          </p:cNvPicPr>
          <p:nvPr/>
        </p:nvPicPr>
        <p:blipFill>
          <a:blip r:embed="rId9"/>
          <a:stretch>
            <a:fillRect/>
          </a:stretch>
        </p:blipFill>
        <p:spPr>
          <a:xfrm>
            <a:off x="174787" y="132501"/>
            <a:ext cx="1506108" cy="1290949"/>
          </a:xfrm>
          <a:prstGeom prst="rect">
            <a:avLst/>
          </a:prstGeom>
        </p:spPr>
      </p:pic>
      <p:sp>
        <p:nvSpPr>
          <p:cNvPr id="11" name="TextBox 10">
            <a:extLst>
              <a:ext uri="{FF2B5EF4-FFF2-40B4-BE49-F238E27FC236}">
                <a16:creationId xmlns:a16="http://schemas.microsoft.com/office/drawing/2014/main" id="{8ADEA26A-D32B-94C0-E5CC-E16D450E9C04}"/>
              </a:ext>
            </a:extLst>
          </p:cNvPr>
          <p:cNvSpPr txBox="1"/>
          <p:nvPr/>
        </p:nvSpPr>
        <p:spPr>
          <a:xfrm>
            <a:off x="3515806" y="313248"/>
            <a:ext cx="5160387" cy="1200329"/>
          </a:xfrm>
          <a:prstGeom prst="rect">
            <a:avLst/>
          </a:prstGeom>
          <a:noFill/>
        </p:spPr>
        <p:txBody>
          <a:bodyPr wrap="none" rtlCol="0">
            <a:spAutoFit/>
          </a:bodyPr>
          <a:lstStyle/>
          <a:p>
            <a:pPr rtl="0"/>
            <a:r>
              <a:rPr lang="cy" sz="7200" b="1">
                <a:latin typeface="Arial" panose="020B0604020202020204" pitchFamily="34" charset="0"/>
              </a:rPr>
              <a:t>AMSER CWIS!</a:t>
            </a:r>
          </a:p>
        </p:txBody>
      </p:sp>
    </p:spTree>
    <p:extLst>
      <p:ext uri="{BB962C8B-B14F-4D97-AF65-F5344CB8AC3E}">
        <p14:creationId xmlns:p14="http://schemas.microsoft.com/office/powerpoint/2010/main" val="6624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20" grpId="0" animBg="1"/>
      <p:bldP spid="21" grpId="0"/>
      <p:bldP spid="23" grpId="0" animBg="1"/>
      <p:bldP spid="25"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a:off x="579712" y="1621125"/>
            <a:ext cx="6281302" cy="4351338"/>
          </a:xfrm>
        </p:spPr>
        <p:txBody>
          <a:bodyPr vert="horz" lIns="91440" tIns="45720" rIns="91440" bIns="45720" rtlCol="0" anchor="t">
            <a:noAutofit/>
          </a:bodyPr>
          <a:lstStyle/>
          <a:p>
            <a:pPr marL="365125" indent="-365125" rtl="0">
              <a:buFont typeface="Wingdings" panose="020B0604020202020204" pitchFamily="34" charset="0"/>
              <a:buChar char="ü"/>
            </a:pPr>
            <a:r>
              <a:rPr lang="cy" sz="2400" b="1">
                <a:latin typeface="Arial" panose="020B0604020202020204" pitchFamily="34" charset="0"/>
                <a:cs typeface="Arial" panose="020B0604020202020204" pitchFamily="34" charset="0"/>
              </a:rPr>
              <a:t>Gwnewch yn siŵr bod gennych chi eich canllaw ystafell ddosbarth gyda'ch </a:t>
            </a:r>
            <a:r>
              <a:rPr lang="cy" sz="2400" b="1">
                <a:solidFill>
                  <a:schemeClr val="bg1"/>
                </a:solidFill>
                <a:latin typeface="Arial" panose="020B0604020202020204" pitchFamily="34" charset="0"/>
                <a:cs typeface="Arial" panose="020B0604020202020204" pitchFamily="34" charset="0"/>
              </a:rPr>
              <a:t>cod mynediad tri gair</a:t>
            </a:r>
            <a:r>
              <a:rPr lang="cy" sz="2400" b="1">
                <a:latin typeface="Arial" panose="020B0604020202020204" pitchFamily="34" charset="0"/>
                <a:cs typeface="Arial" panose="020B0604020202020204" pitchFamily="34" charset="0"/>
              </a:rPr>
              <a:t> i gyrchu Traciwr Teithio WOW.</a:t>
            </a:r>
          </a:p>
          <a:p>
            <a:pPr marL="365125" indent="-365125" rtl="0">
              <a:buFont typeface="Wingdings" panose="020B0604020202020204" pitchFamily="34" charset="0"/>
              <a:buChar char="ü"/>
            </a:pPr>
            <a:endParaRPr lang="en-US" sz="2400" b="1">
              <a:latin typeface="Arial" panose="020B0604020202020204" pitchFamily="34" charset="0"/>
              <a:cs typeface="Arial" panose="020B0604020202020204" pitchFamily="34" charset="0"/>
            </a:endParaRPr>
          </a:p>
          <a:p>
            <a:pPr marL="365125" indent="-365125" rtl="0">
              <a:buFont typeface="Wingdings" panose="020B0604020202020204" pitchFamily="34" charset="0"/>
              <a:buChar char="ü"/>
            </a:pPr>
            <a:r>
              <a:rPr lang="cy" sz="2400" b="1">
                <a:latin typeface="Arial" panose="020B0604020202020204" pitchFamily="34" charset="0"/>
                <a:cs typeface="Arial" panose="020B0604020202020204" pitchFamily="34" charset="0"/>
              </a:rPr>
              <a:t>Ewch ati i benodi eich </a:t>
            </a:r>
            <a:r>
              <a:rPr lang="cy" sz="2400" b="1">
                <a:solidFill>
                  <a:schemeClr val="bg1"/>
                </a:solidFill>
                <a:latin typeface="Arial" panose="020B0604020202020204" pitchFamily="34" charset="0"/>
                <a:cs typeface="Arial" panose="020B0604020202020204" pitchFamily="34" charset="0"/>
              </a:rPr>
              <a:t>Llysgenhadon WOW</a:t>
            </a:r>
            <a:r>
              <a:rPr lang="cy" sz="2400" b="1">
                <a:latin typeface="Arial" panose="020B0604020202020204" pitchFamily="34" charset="0"/>
                <a:cs typeface="Arial" panose="020B0604020202020204" pitchFamily="34" charset="0"/>
              </a:rPr>
              <a:t> i annog pawb i gofnodi eu teithiau a dyfarnu bathodynnau.</a:t>
            </a:r>
          </a:p>
          <a:p>
            <a:pPr marL="365125" indent="-365125" rtl="0">
              <a:buNone/>
            </a:pPr>
            <a:endParaRPr lang="en-US" sz="2400" b="1">
              <a:latin typeface="Arial" panose="020B0604020202020204" pitchFamily="34" charset="0"/>
              <a:cs typeface="Arial" panose="020B0604020202020204" pitchFamily="34" charset="0"/>
            </a:endParaRPr>
          </a:p>
          <a:p>
            <a:pPr marL="365125" indent="-365125" rtl="0">
              <a:buFont typeface="Wingdings" panose="020B0604020202020204" pitchFamily="34" charset="0"/>
              <a:buChar char="ü"/>
            </a:pPr>
            <a:r>
              <a:rPr lang="cy" sz="2400" b="1">
                <a:latin typeface="Arial" panose="020B0604020202020204" pitchFamily="34" charset="0"/>
                <a:cs typeface="Arial" panose="020B0604020202020204" pitchFamily="34" charset="0"/>
              </a:rPr>
              <a:t>Mewngofnodwch yn </a:t>
            </a:r>
            <a:r>
              <a:rPr lang="cy" sz="2400" b="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traveltracker.org.uk</a:t>
            </a:r>
            <a:r>
              <a:rPr lang="cy" sz="2400" b="1">
                <a:solidFill>
                  <a:schemeClr val="bg1"/>
                </a:solidFill>
                <a:latin typeface="Arial" panose="020B0604020202020204" pitchFamily="34" charset="0"/>
                <a:cs typeface="Arial" panose="020B0604020202020204" pitchFamily="34" charset="0"/>
              </a:rPr>
              <a:t> </a:t>
            </a:r>
            <a:r>
              <a:rPr lang="cy" sz="2400" b="1">
                <a:latin typeface="Arial" panose="020B0604020202020204" pitchFamily="34" charset="0"/>
                <a:cs typeface="Arial" panose="020B0604020202020204" pitchFamily="34" charset="0"/>
              </a:rPr>
              <a:t> a dechrau cofnodi eich gweithgaredd!</a:t>
            </a:r>
          </a:p>
          <a:p>
            <a:pPr marL="0" indent="0" rtl="0">
              <a:buNone/>
            </a:pPr>
            <a:endParaRPr lang="en-US" sz="2000" b="1">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775CF9D-BFDC-45B2-9A82-791CD7B276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4740" y="5386627"/>
            <a:ext cx="1171670" cy="1171670"/>
          </a:xfrm>
          <a:prstGeom prst="rect">
            <a:avLst/>
          </a:prstGeom>
        </p:spPr>
      </p:pic>
      <p:pic>
        <p:nvPicPr>
          <p:cNvPr id="7" name="Picture 6" descr="A close up of a logo&#10;&#10;Description automatically generated">
            <a:extLst>
              <a:ext uri="{FF2B5EF4-FFF2-40B4-BE49-F238E27FC236}">
                <a16:creationId xmlns:a16="http://schemas.microsoft.com/office/drawing/2014/main" id="{A073EAA6-1E93-4C9B-A405-00C2623330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16453" y="74671"/>
            <a:ext cx="1251896" cy="1251896"/>
          </a:xfrm>
          <a:prstGeom prst="rect">
            <a:avLst/>
          </a:prstGeom>
        </p:spPr>
      </p:pic>
      <p:pic>
        <p:nvPicPr>
          <p:cNvPr id="5" name="Recorded Sound">
            <a:hlinkClick r:id="" action="ppaction://media"/>
            <a:extLst>
              <a:ext uri="{FF2B5EF4-FFF2-40B4-BE49-F238E27FC236}">
                <a16:creationId xmlns:a16="http://schemas.microsoft.com/office/drawing/2014/main" id="{9FB57716-04A3-ED71-FFFF-138D6840C8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97900" y="457281"/>
            <a:ext cx="1084717" cy="1084717"/>
          </a:xfrm>
          <a:prstGeom prst="rect">
            <a:avLst/>
          </a:prstGeom>
        </p:spPr>
      </p:pic>
      <p:sp>
        <p:nvSpPr>
          <p:cNvPr id="11" name="TextBox 10">
            <a:extLst>
              <a:ext uri="{FF2B5EF4-FFF2-40B4-BE49-F238E27FC236}">
                <a16:creationId xmlns:a16="http://schemas.microsoft.com/office/drawing/2014/main" id="{590F9745-F484-AD28-275C-9E224066BFB0}"/>
              </a:ext>
            </a:extLst>
          </p:cNvPr>
          <p:cNvSpPr txBox="1"/>
          <p:nvPr/>
        </p:nvSpPr>
        <p:spPr>
          <a:xfrm>
            <a:off x="817269" y="377705"/>
            <a:ext cx="5386924" cy="1015663"/>
          </a:xfrm>
          <a:prstGeom prst="rect">
            <a:avLst/>
          </a:prstGeom>
          <a:noFill/>
        </p:spPr>
        <p:txBody>
          <a:bodyPr wrap="none" rtlCol="0">
            <a:spAutoFit/>
          </a:bodyPr>
          <a:lstStyle/>
          <a:p>
            <a:pPr rtl="0"/>
            <a:r>
              <a:rPr lang="cy" sz="6000" b="1">
                <a:latin typeface="Arial" panose="020B0604020202020204" pitchFamily="34" charset="0"/>
              </a:rPr>
              <a:t>GWIRIAD TERFYNOL</a:t>
            </a:r>
          </a:p>
        </p:txBody>
      </p:sp>
      <p:pic>
        <p:nvPicPr>
          <p:cNvPr id="6" name="Picture 5" descr="A yellow poster with black text&#10;&#10;Description automatically generated">
            <a:extLst>
              <a:ext uri="{FF2B5EF4-FFF2-40B4-BE49-F238E27FC236}">
                <a16:creationId xmlns:a16="http://schemas.microsoft.com/office/drawing/2014/main" id="{AAB7FEC7-70B7-9AF5-A433-3940B73DCF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0321" y="1274720"/>
            <a:ext cx="3684576" cy="5217361"/>
          </a:xfrm>
          <a:prstGeom prst="rect">
            <a:avLst/>
          </a:prstGeom>
        </p:spPr>
      </p:pic>
    </p:spTree>
    <p:extLst>
      <p:ext uri="{BB962C8B-B14F-4D97-AF65-F5344CB8AC3E}">
        <p14:creationId xmlns:p14="http://schemas.microsoft.com/office/powerpoint/2010/main" val="37410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D500A76D-3A74-4C0F-99EC-FEF4DE326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67442" y="223819"/>
            <a:ext cx="996816" cy="1470973"/>
          </a:xfrm>
          <a:prstGeom prst="rect">
            <a:avLst/>
          </a:prstGeom>
        </p:spPr>
      </p:pic>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1072217" y="4947221"/>
            <a:ext cx="10047566" cy="1348690"/>
          </a:xfrm>
        </p:spPr>
        <p:txBody>
          <a:bodyPr vert="horz" lIns="91440" tIns="45720" rIns="91440" bIns="45720" rtlCol="0" anchor="t">
            <a:normAutofit fontScale="77500" lnSpcReduction="20000"/>
          </a:bodyPr>
          <a:lstStyle/>
          <a:p>
            <a:pPr marL="0" indent="0" algn="ctr" rtl="0">
              <a:buNone/>
            </a:pPr>
            <a:r>
              <a:rPr lang="cy" sz="2200" b="1">
                <a:latin typeface="Arial" panose="020B0604020202020204" pitchFamily="34" charset="0"/>
                <a:cs typeface="Arial" panose="020B0604020202020204" pitchFamily="34" charset="0"/>
              </a:rPr>
              <a:t>GALLWCH DDOD O HYD I FWY O ADNODDAU DEFNYDDIOL, FIDEOS A CHWESTIYNAU CYFFREDIN YN: </a:t>
            </a:r>
            <a:r>
              <a:rPr lang="cy" sz="2600" b="1" u="sng">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www.livingstreets.org.uk/wowlaunch</a:t>
            </a:r>
            <a:endParaRPr lang="en-US" sz="2600" b="1" u="sng">
              <a:solidFill>
                <a:schemeClr val="bg1"/>
              </a:solidFill>
              <a:latin typeface="Arial" panose="020B0604020202020204" pitchFamily="34" charset="0"/>
              <a:cs typeface="Arial" panose="020B0604020202020204" pitchFamily="34" charset="0"/>
            </a:endParaRPr>
          </a:p>
          <a:p>
            <a:pPr marL="0" indent="0" algn="ctr" rtl="0">
              <a:buNone/>
            </a:pPr>
            <a:endParaRPr lang="en-US" sz="2600" b="1" u="sng">
              <a:solidFill>
                <a:schemeClr val="bg1"/>
              </a:solidFill>
              <a:latin typeface="Arial" panose="020B0604020202020204" pitchFamily="34" charset="0"/>
              <a:cs typeface="Arial" panose="020B0604020202020204" pitchFamily="34" charset="0"/>
            </a:endParaRPr>
          </a:p>
          <a:p>
            <a:pPr marL="0" indent="0" algn="ctr" rtl="0">
              <a:buNone/>
            </a:pPr>
            <a:r>
              <a:rPr lang="cy" sz="2200" b="1">
                <a:latin typeface="Arial" panose="020B0604020202020204" pitchFamily="34" charset="0"/>
                <a:cs typeface="Arial" panose="020B0604020202020204" pitchFamily="34" charset="0"/>
              </a:rPr>
              <a:t>MEWNGOFNODI I DRACIWR TEITHIO WOW </a:t>
            </a:r>
            <a:br>
              <a:rPr lang="en-US" sz="2600" b="1">
                <a:latin typeface="Arial" panose="020B0604020202020204" pitchFamily="34" charset="0"/>
                <a:cs typeface="Arial" panose="020B0604020202020204" pitchFamily="34" charset="0"/>
              </a:rPr>
            </a:br>
            <a:r>
              <a:rPr lang="cy" sz="2600" b="1">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www.traveltracker.org.uk</a:t>
            </a:r>
            <a:endParaRPr lang="en-US" sz="2600" b="1">
              <a:solidFill>
                <a:schemeClr val="bg1"/>
              </a:solidFill>
              <a:latin typeface="Arial" panose="020B0604020202020204" pitchFamily="34" charset="0"/>
              <a:cs typeface="Arial" panose="020B0604020202020204" pitchFamily="34" charset="0"/>
            </a:endParaRPr>
          </a:p>
          <a:p>
            <a:pPr marL="0" indent="0" algn="ctr" rtl="0">
              <a:buNone/>
            </a:pPr>
            <a:endParaRPr lang="en-US" sz="2600" b="1">
              <a:solidFill>
                <a:schemeClr val="bg1"/>
              </a:solidFill>
              <a:latin typeface="Arial" panose="020B0604020202020204" pitchFamily="34" charset="0"/>
              <a:cs typeface="Arial" panose="020B0604020202020204" pitchFamily="34" charset="0"/>
            </a:endParaRPr>
          </a:p>
          <a:p>
            <a:pPr marL="0" indent="0" algn="ctr" rtl="0">
              <a:buNone/>
            </a:pPr>
            <a:endParaRPr lang="en-US" b="1">
              <a:solidFill>
                <a:schemeClr val="bg1"/>
              </a:solidFill>
              <a:latin typeface="Arial" panose="020B0604020202020204" pitchFamily="34" charset="0"/>
              <a:cs typeface="Arial" panose="020B0604020202020204" pitchFamily="34" charset="0"/>
            </a:endParaRPr>
          </a:p>
          <a:p>
            <a:pPr marL="0" indent="0" algn="ctr" rtl="0">
              <a:buNone/>
            </a:pPr>
            <a:endParaRPr lang="en-US" b="1">
              <a:solidFill>
                <a:schemeClr val="bg1"/>
              </a:solidFill>
              <a:latin typeface="Arial" panose="020B0604020202020204" pitchFamily="34" charset="0"/>
              <a:cs typeface="Arial" panose="020B0604020202020204" pitchFamily="34" charset="0"/>
            </a:endParaRPr>
          </a:p>
          <a:p>
            <a:pPr marL="0" indent="0" algn="ctr" rtl="0">
              <a:buNone/>
            </a:pPr>
            <a:endParaRPr lang="en-US" sz="2400" b="1">
              <a:solidFill>
                <a:schemeClr val="bg1"/>
              </a:solidFill>
              <a:latin typeface="Arial" panose="020B0604020202020204" pitchFamily="34" charset="0"/>
              <a:cs typeface="Arial" panose="020B0604020202020204" pitchFamily="34" charset="0"/>
            </a:endParaRPr>
          </a:p>
        </p:txBody>
      </p:sp>
      <p:pic>
        <p:nvPicPr>
          <p:cNvPr id="6" name="Picture 5" descr="A picture containing food, shirt&#10;&#10;Description automatically generated">
            <a:extLst>
              <a:ext uri="{FF2B5EF4-FFF2-40B4-BE49-F238E27FC236}">
                <a16:creationId xmlns:a16="http://schemas.microsoft.com/office/drawing/2014/main" id="{D7290C2E-EE68-417E-A43A-E41240A74F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7391" y="3648801"/>
            <a:ext cx="1298418" cy="1298418"/>
          </a:xfrm>
          <a:prstGeom prst="rect">
            <a:avLst/>
          </a:prstGeom>
        </p:spPr>
      </p:pic>
      <p:pic>
        <p:nvPicPr>
          <p:cNvPr id="11" name="Picture 10" descr="A close up of a logo&#10;&#10;Description automatically generated">
            <a:extLst>
              <a:ext uri="{FF2B5EF4-FFF2-40B4-BE49-F238E27FC236}">
                <a16:creationId xmlns:a16="http://schemas.microsoft.com/office/drawing/2014/main" id="{DD94E87E-37C2-4109-9EA3-67647BA2C9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2455" y="2599708"/>
            <a:ext cx="851780" cy="851780"/>
          </a:xfrm>
          <a:prstGeom prst="rect">
            <a:avLst/>
          </a:prstGeom>
        </p:spPr>
      </p:pic>
      <p:pic>
        <p:nvPicPr>
          <p:cNvPr id="8" name="Recorded Sound">
            <a:hlinkClick r:id="" action="ppaction://media"/>
            <a:extLst>
              <a:ext uri="{FF2B5EF4-FFF2-40B4-BE49-F238E27FC236}">
                <a16:creationId xmlns:a16="http://schemas.microsoft.com/office/drawing/2014/main" id="{54CA4EC9-04A5-9276-2426-5D7B608AD0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63101" y="562089"/>
            <a:ext cx="794431" cy="794431"/>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051AA48F-CA32-97AC-6533-218A4856FAA3}"/>
              </a:ext>
            </a:extLst>
          </p:cNvPr>
          <p:cNvPicPr>
            <a:picLocks noChangeAspect="1"/>
          </p:cNvPicPr>
          <p:nvPr/>
        </p:nvPicPr>
        <p:blipFill>
          <a:blip r:embed="rId11"/>
          <a:stretch>
            <a:fillRect/>
          </a:stretch>
        </p:blipFill>
        <p:spPr>
          <a:xfrm>
            <a:off x="174787" y="132501"/>
            <a:ext cx="1506108" cy="1290949"/>
          </a:xfrm>
          <a:prstGeom prst="rect">
            <a:avLst/>
          </a:prstGeom>
        </p:spPr>
      </p:pic>
      <p:pic>
        <p:nvPicPr>
          <p:cNvPr id="7" name="Picture 6" descr="A poster of a group of children walking&#10;&#10;Description automatically generated">
            <a:extLst>
              <a:ext uri="{FF2B5EF4-FFF2-40B4-BE49-F238E27FC236}">
                <a16:creationId xmlns:a16="http://schemas.microsoft.com/office/drawing/2014/main" id="{836A56B2-C031-E3D0-DB57-D1E66B659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4654" y="680010"/>
            <a:ext cx="6133492" cy="3618000"/>
          </a:xfrm>
          <a:prstGeom prst="rect">
            <a:avLst/>
          </a:prstGeom>
        </p:spPr>
      </p:pic>
    </p:spTree>
    <p:extLst>
      <p:ext uri="{BB962C8B-B14F-4D97-AF65-F5344CB8AC3E}">
        <p14:creationId xmlns:p14="http://schemas.microsoft.com/office/powerpoint/2010/main" val="2237309195"/>
      </p:ext>
    </p:extLst>
  </p:cSld>
  <p:clrMapOvr>
    <a:masterClrMapping/>
  </p:clrMapOvr>
  <mc:AlternateContent xmlns:mc="http://schemas.openxmlformats.org/markup-compatibility/2006" xmlns:p14="http://schemas.microsoft.com/office/powerpoint/2010/main">
    <mc:Choice Requires="p14">
      <p:transition spd="med" p14:dur="700" advTm="3097">
        <p:fade/>
      </p:transition>
    </mc:Choice>
    <mc:Fallback xmlns="">
      <p:transition spd="med" advTm="3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182767-A558-FC65-A1F6-C2D93C0F6BC0}"/>
              </a:ext>
            </a:extLst>
          </p:cNvPr>
          <p:cNvSpPr/>
          <p:nvPr/>
        </p:nvSpPr>
        <p:spPr>
          <a:xfrm>
            <a:off x="-174787" y="0"/>
            <a:ext cx="12653658"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solidFill>
                <a:srgbClr val="E1DC00"/>
              </a:solidFill>
            </a:endParaRPr>
          </a:p>
        </p:txBody>
      </p:sp>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a:off x="2426768" y="1550268"/>
            <a:ext cx="6179050" cy="3503000"/>
          </a:xfrm>
        </p:spPr>
        <p:txBody>
          <a:bodyPr vert="horz" lIns="68580" tIns="34291" rIns="68580" bIns="34291" rtlCol="0" anchor="t">
            <a:normAutofit/>
          </a:bodyPr>
          <a:lstStyle/>
          <a:p>
            <a:pPr marL="0" indent="0" rtl="0">
              <a:spcBef>
                <a:spcPts val="3000"/>
              </a:spcBef>
              <a:buNone/>
            </a:pPr>
            <a:r>
              <a:rPr lang="cy">
                <a:latin typeface="Arial" panose="020B0604020202020204" pitchFamily="34" charset="0"/>
                <a:ea typeface="Calibri" panose="020F0502020204030204" pitchFamily="34" charset="0"/>
                <a:cs typeface="Arial" panose="020B0604020202020204" pitchFamily="34" charset="0"/>
              </a:rPr>
              <a:t>Ni yw Living Streets, yr elusen yn y DU ar gyfer cerdded bob dydd</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rtl="0">
              <a:spcBef>
                <a:spcPts val="3000"/>
              </a:spcBef>
              <a:buNone/>
            </a:pPr>
            <a:r>
              <a:rPr lang="cy">
                <a:latin typeface="Arial" panose="020B0604020202020204" pitchFamily="34" charset="0"/>
                <a:ea typeface="Calibri" panose="020F0502020204030204" pitchFamily="34" charset="0"/>
                <a:cs typeface="Arial" panose="020B0604020202020204" pitchFamily="34" charset="0"/>
              </a:rPr>
              <a:t>Rydym ni'n gobeithio y byddwch chi’n mwynhau'r cyflwyniad hwn ac yn edrych ymlaen at weld faint ohonoch chi sy'n cerdded neu'n teithio'n llesol i'r ysgol.</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C75251F-3EF3-4A4E-124F-B9FD20E32C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390" b="93610" l="6173" r="94239">
                        <a14:foregroundMark x1="9053" y1="44409" x2="9877" y2="9904"/>
                        <a14:foregroundMark x1="6584" y1="6709" x2="16461" y2="7029"/>
                        <a14:foregroundMark x1="89300" y1="22684" x2="88889" y2="40895"/>
                        <a14:foregroundMark x1="94239" y1="22364" x2="94239" y2="22364"/>
                        <a14:foregroundMark x1="94650" y1="21725" x2="94650" y2="21725"/>
                        <a14:foregroundMark x1="28807" y1="89457" x2="64609" y2="91374"/>
                        <a14:foregroundMark x1="64609" y1="91374" x2="73663" y2="86581"/>
                        <a14:foregroundMark x1="46091" y1="93610" x2="46091" y2="93610"/>
                      </a14:backgroundRemoval>
                    </a14:imgEffect>
                  </a14:imgLayer>
                </a14:imgProps>
              </a:ext>
            </a:extLst>
          </a:blip>
          <a:stretch>
            <a:fillRect/>
          </a:stretch>
        </p:blipFill>
        <p:spPr>
          <a:xfrm>
            <a:off x="10559955" y="4875496"/>
            <a:ext cx="1274580" cy="1641744"/>
          </a:xfrm>
          <a:prstGeom prst="rect">
            <a:avLst/>
          </a:prstGeom>
        </p:spPr>
      </p:pic>
      <p:pic>
        <p:nvPicPr>
          <p:cNvPr id="5" name="Picture 4">
            <a:extLst>
              <a:ext uri="{FF2B5EF4-FFF2-40B4-BE49-F238E27FC236}">
                <a16:creationId xmlns:a16="http://schemas.microsoft.com/office/drawing/2014/main" id="{5AA67361-7007-37E1-67D9-6E6042413C9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85" b="41795" l="54467" r="64733">
                        <a14:foregroundMark x1="54600" y1="18590" x2="57333" y2="17564"/>
                        <a14:foregroundMark x1="54533" y1="15385" x2="55800" y2="15385"/>
                        <a14:foregroundMark x1="56733" y1="39615" x2="61267" y2="40641"/>
                        <a14:foregroundMark x1="61267" y1="40641" x2="62000" y2="40513"/>
                        <a14:foregroundMark x1="59467" y1="41795" x2="59467" y2="41795"/>
                        <a14:foregroundMark x1="64733" y1="20128" x2="64733" y2="20128"/>
                        <a14:foregroundMark x1="55733" y1="23718" x2="55733" y2="23718"/>
                        <a14:foregroundMark x1="54933" y1="25513" x2="59200" y2="21154"/>
                        <a14:foregroundMark x1="59200" y1="21154" x2="62733" y2="25769"/>
                        <a14:foregroundMark x1="62733" y1="25769" x2="62733" y2="25769"/>
                        <a14:foregroundMark x1="60000" y1="21667" x2="62400" y2="24744"/>
                        <a14:foregroundMark x1="61533" y1="22821" x2="62200" y2="23718"/>
                        <a14:foregroundMark x1="55667" y1="23718" x2="57533" y2="21923"/>
                        <a14:foregroundMark x1="61333" y1="22821" x2="61333" y2="22821"/>
                        <a14:foregroundMark x1="61533" y1="22949" x2="61533" y2="22949"/>
                        <a14:foregroundMark x1="61200" y1="22692" x2="61200" y2="22692"/>
                        <a14:foregroundMark x1="56600" y1="37179" x2="61000" y2="38462"/>
                        <a14:foregroundMark x1="61000" y1="38462" x2="62267" y2="35897"/>
                        <a14:foregroundMark x1="60133" y1="38333" x2="57200" y2="38590"/>
                      </a14:backgroundRemoval>
                    </a14:imgEffect>
                  </a14:imgLayer>
                </a14:imgProps>
              </a:ext>
            </a:extLst>
          </a:blip>
          <a:srcRect l="53203" t="13943" r="33985" b="56460"/>
          <a:stretch/>
        </p:blipFill>
        <p:spPr>
          <a:xfrm>
            <a:off x="9059587" y="4875496"/>
            <a:ext cx="1366733" cy="1641745"/>
          </a:xfrm>
          <a:prstGeom prst="rect">
            <a:avLst/>
          </a:prstGeom>
        </p:spPr>
      </p:pic>
      <p:pic>
        <p:nvPicPr>
          <p:cNvPr id="7" name="Picture 6">
            <a:extLst>
              <a:ext uri="{FF2B5EF4-FFF2-40B4-BE49-F238E27FC236}">
                <a16:creationId xmlns:a16="http://schemas.microsoft.com/office/drawing/2014/main" id="{1222E1BA-7DD8-67D8-7F8B-C15F831F6EC2}"/>
              </a:ext>
            </a:extLst>
          </p:cNvPr>
          <p:cNvPicPr>
            <a:picLocks noChangeAspect="1"/>
          </p:cNvPicPr>
          <p:nvPr/>
        </p:nvPicPr>
        <p:blipFill>
          <a:blip r:embed="rId9"/>
          <a:stretch>
            <a:fillRect/>
          </a:stretch>
        </p:blipFill>
        <p:spPr>
          <a:xfrm>
            <a:off x="7568844" y="4881107"/>
            <a:ext cx="1357108" cy="1641745"/>
          </a:xfrm>
          <a:prstGeom prst="rect">
            <a:avLst/>
          </a:prstGeom>
        </p:spPr>
      </p:pic>
      <p:pic>
        <p:nvPicPr>
          <p:cNvPr id="8" name="Picture 7">
            <a:extLst>
              <a:ext uri="{FF2B5EF4-FFF2-40B4-BE49-F238E27FC236}">
                <a16:creationId xmlns:a16="http://schemas.microsoft.com/office/drawing/2014/main" id="{E99B2BB7-00A0-F31D-B2DB-6EC97663C908}"/>
              </a:ext>
            </a:extLst>
          </p:cNvPr>
          <p:cNvPicPr>
            <a:picLocks noChangeAspect="1"/>
          </p:cNvPicPr>
          <p:nvPr/>
        </p:nvPicPr>
        <p:blipFill>
          <a:blip r:embed="rId10"/>
          <a:stretch>
            <a:fillRect/>
          </a:stretch>
        </p:blipFill>
        <p:spPr>
          <a:xfrm>
            <a:off x="3486058" y="4800420"/>
            <a:ext cx="1246284" cy="1649793"/>
          </a:xfrm>
          <a:prstGeom prst="rect">
            <a:avLst/>
          </a:prstGeom>
        </p:spPr>
      </p:pic>
      <p:pic>
        <p:nvPicPr>
          <p:cNvPr id="9" name="Picture 8">
            <a:extLst>
              <a:ext uri="{FF2B5EF4-FFF2-40B4-BE49-F238E27FC236}">
                <a16:creationId xmlns:a16="http://schemas.microsoft.com/office/drawing/2014/main" id="{040F356B-0F64-76CF-25CD-B829D3604FC6}"/>
              </a:ext>
            </a:extLst>
          </p:cNvPr>
          <p:cNvPicPr>
            <a:picLocks noChangeAspect="1"/>
          </p:cNvPicPr>
          <p:nvPr/>
        </p:nvPicPr>
        <p:blipFill>
          <a:blip r:embed="rId11"/>
          <a:stretch>
            <a:fillRect/>
          </a:stretch>
        </p:blipFill>
        <p:spPr>
          <a:xfrm>
            <a:off x="388931" y="4800420"/>
            <a:ext cx="1313281" cy="1584113"/>
          </a:xfrm>
          <a:prstGeom prst="rect">
            <a:avLst/>
          </a:prstGeom>
        </p:spPr>
      </p:pic>
      <p:pic>
        <p:nvPicPr>
          <p:cNvPr id="10" name="Picture 9">
            <a:extLst>
              <a:ext uri="{FF2B5EF4-FFF2-40B4-BE49-F238E27FC236}">
                <a16:creationId xmlns:a16="http://schemas.microsoft.com/office/drawing/2014/main" id="{310D4773-2332-771A-FA12-A1F418B00A70}"/>
              </a:ext>
            </a:extLst>
          </p:cNvPr>
          <p:cNvPicPr>
            <a:picLocks noChangeAspect="1"/>
          </p:cNvPicPr>
          <p:nvPr/>
        </p:nvPicPr>
        <p:blipFill>
          <a:blip r:embed="rId12"/>
          <a:stretch>
            <a:fillRect/>
          </a:stretch>
        </p:blipFill>
        <p:spPr>
          <a:xfrm>
            <a:off x="1809279" y="4758060"/>
            <a:ext cx="1410128" cy="1692153"/>
          </a:xfrm>
          <a:prstGeom prst="rect">
            <a:avLst/>
          </a:prstGeom>
        </p:spPr>
      </p:pic>
      <p:sp>
        <p:nvSpPr>
          <p:cNvPr id="6" name="TextBox 5">
            <a:extLst>
              <a:ext uri="{FF2B5EF4-FFF2-40B4-BE49-F238E27FC236}">
                <a16:creationId xmlns:a16="http://schemas.microsoft.com/office/drawing/2014/main" id="{25938765-572A-DF8E-E709-BC044D1442A6}"/>
              </a:ext>
            </a:extLst>
          </p:cNvPr>
          <p:cNvSpPr txBox="1"/>
          <p:nvPr/>
        </p:nvSpPr>
        <p:spPr>
          <a:xfrm>
            <a:off x="2342094" y="407787"/>
            <a:ext cx="7676525" cy="1015663"/>
          </a:xfrm>
          <a:prstGeom prst="rect">
            <a:avLst/>
          </a:prstGeom>
          <a:noFill/>
        </p:spPr>
        <p:txBody>
          <a:bodyPr wrap="none" rtlCol="0">
            <a:spAutoFit/>
          </a:bodyPr>
          <a:lstStyle/>
          <a:p>
            <a:pPr rtl="0"/>
            <a:r>
              <a:rPr lang="cy" sz="6000" b="1">
                <a:latin typeface="Arial" panose="020B0604020202020204" pitchFamily="34" charset="0"/>
                <a:cs typeface="Arial" panose="020B0604020202020204" pitchFamily="34" charset="0"/>
              </a:rPr>
              <a:t>CROESO I WOW</a:t>
            </a:r>
          </a:p>
        </p:txBody>
      </p:sp>
      <p:pic>
        <p:nvPicPr>
          <p:cNvPr id="15" name="Picture 14" descr="A black and white image of a street&#10;&#10;Description automatically generated">
            <a:extLst>
              <a:ext uri="{FF2B5EF4-FFF2-40B4-BE49-F238E27FC236}">
                <a16:creationId xmlns:a16="http://schemas.microsoft.com/office/drawing/2014/main" id="{DD167D1E-BD44-E851-9737-0038076B1B49}"/>
              </a:ext>
            </a:extLst>
          </p:cNvPr>
          <p:cNvPicPr>
            <a:picLocks noChangeAspect="1"/>
          </p:cNvPicPr>
          <p:nvPr/>
        </p:nvPicPr>
        <p:blipFill>
          <a:blip r:embed="rId13"/>
          <a:stretch>
            <a:fillRect/>
          </a:stretch>
        </p:blipFill>
        <p:spPr>
          <a:xfrm>
            <a:off x="174787" y="132501"/>
            <a:ext cx="1506108" cy="1290949"/>
          </a:xfrm>
          <a:prstGeom prst="rect">
            <a:avLst/>
          </a:prstGeom>
        </p:spPr>
      </p:pic>
      <p:pic>
        <p:nvPicPr>
          <p:cNvPr id="2" name="Recorded Sound">
            <a:hlinkClick r:id="" action="ppaction://media"/>
            <a:extLst>
              <a:ext uri="{FF2B5EF4-FFF2-40B4-BE49-F238E27FC236}">
                <a16:creationId xmlns:a16="http://schemas.microsoft.com/office/drawing/2014/main" id="{00615D7A-70D5-1881-FF14-5F36596D6B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38871" y="5180086"/>
            <a:ext cx="1082972" cy="1082972"/>
          </a:xfrm>
          <a:prstGeom prst="rect">
            <a:avLst/>
          </a:prstGeom>
        </p:spPr>
      </p:pic>
    </p:spTree>
    <p:extLst>
      <p:ext uri="{BB962C8B-B14F-4D97-AF65-F5344CB8AC3E}">
        <p14:creationId xmlns:p14="http://schemas.microsoft.com/office/powerpoint/2010/main" val="6969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2066044" y="1672131"/>
            <a:ext cx="9157562" cy="4351338"/>
          </a:xfrm>
        </p:spPr>
        <p:txBody>
          <a:bodyPr vert="horz" lIns="91440" tIns="45720" rIns="91440" bIns="45720" rtlCol="0" anchor="t">
            <a:normAutofit/>
          </a:bodyPr>
          <a:lstStyle/>
          <a:p>
            <a:pPr rtl="0"/>
            <a:endParaRPr lang="en-GB" b="1">
              <a:solidFill>
                <a:schemeClr val="bg1"/>
              </a:solidFill>
              <a:latin typeface="Arial" panose="020B0604020202020204" pitchFamily="34" charset="0"/>
              <a:cs typeface="Arial" panose="020B0604020202020204" pitchFamily="34" charset="0"/>
            </a:endParaRPr>
          </a:p>
          <a:p>
            <a:pPr rtl="0"/>
            <a:endParaRPr lang="en-GB" b="1">
              <a:solidFill>
                <a:schemeClr val="bg1"/>
              </a:solidFill>
              <a:latin typeface="Arial" panose="020B0604020202020204" pitchFamily="34" charset="0"/>
              <a:cs typeface="Arial" panose="020B0604020202020204" pitchFamily="34" charset="0"/>
            </a:endParaRPr>
          </a:p>
          <a:p>
            <a:pPr marL="0" indent="0" rtl="0">
              <a:buNone/>
            </a:pPr>
            <a:r>
              <a:rPr lang="cy" sz="3600" b="1">
                <a:solidFill>
                  <a:schemeClr val="bg1"/>
                </a:solidFill>
                <a:latin typeface="Arial" panose="020B0604020202020204" pitchFamily="34" charset="0"/>
                <a:cs typeface="Arial" panose="020B0604020202020204" pitchFamily="34" charset="0"/>
              </a:rPr>
              <a:t>Mwynhewch y fideo! </a:t>
            </a:r>
          </a:p>
          <a:p>
            <a:pPr marL="0" indent="0" rtl="0">
              <a:buNone/>
            </a:pPr>
            <a:endParaRPr lang="en-GB" b="1">
              <a:solidFill>
                <a:schemeClr val="bg1"/>
              </a:solidFill>
              <a:latin typeface="Arial" panose="020B0604020202020204" pitchFamily="34" charset="0"/>
              <a:cs typeface="Arial" panose="020B0604020202020204" pitchFamily="34" charset="0"/>
            </a:endParaRPr>
          </a:p>
          <a:p>
            <a:pPr marL="0" indent="0" rtl="0">
              <a:buNone/>
            </a:pPr>
            <a:r>
              <a:rPr lang="cy">
                <a:solidFill>
                  <a:schemeClr val="bg1"/>
                </a:solidFill>
                <a:latin typeface="Arial" panose="020B0604020202020204" pitchFamily="34" charset="0"/>
                <a:cs typeface="Arial" panose="020B0604020202020204" pitchFamily="34" charset="0"/>
              </a:rPr>
              <a:t>Gwyliwch yn ofalus, bydd cwestiynau ar ôl hynny</a:t>
            </a:r>
          </a:p>
        </p:txBody>
      </p:sp>
      <p:pic>
        <p:nvPicPr>
          <p:cNvPr id="4" name="Picture 3" descr="A picture containing shirt&#10;&#10;Description automatically generated">
            <a:extLst>
              <a:ext uri="{FF2B5EF4-FFF2-40B4-BE49-F238E27FC236}">
                <a16:creationId xmlns:a16="http://schemas.microsoft.com/office/drawing/2014/main" id="{3F3CCA5E-06C6-40BE-8B42-82D3772FDB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7175" y="1672131"/>
            <a:ext cx="1488781" cy="1488781"/>
          </a:xfrm>
          <a:prstGeom prst="rect">
            <a:avLst/>
          </a:prstGeom>
        </p:spPr>
      </p:pic>
      <p:pic>
        <p:nvPicPr>
          <p:cNvPr id="7" name="Picture 6" descr="A picture containing drawing, toy&#10;&#10;Description automatically generated">
            <a:extLst>
              <a:ext uri="{FF2B5EF4-FFF2-40B4-BE49-F238E27FC236}">
                <a16:creationId xmlns:a16="http://schemas.microsoft.com/office/drawing/2014/main" id="{42649FFD-B5CA-4249-AD9E-34D52D54F4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6652" y="4243547"/>
            <a:ext cx="1605782" cy="1605782"/>
          </a:xfrm>
          <a:prstGeom prst="rect">
            <a:avLst/>
          </a:prstGeom>
        </p:spPr>
      </p:pic>
      <p:pic>
        <p:nvPicPr>
          <p:cNvPr id="9" name="Picture 8" descr="A picture containing food, shirt&#10;&#10;Description automatically generated">
            <a:extLst>
              <a:ext uri="{FF2B5EF4-FFF2-40B4-BE49-F238E27FC236}">
                <a16:creationId xmlns:a16="http://schemas.microsoft.com/office/drawing/2014/main" id="{8C941821-F1F7-4524-9B42-C1B926F928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4325" y="4241856"/>
            <a:ext cx="1605782" cy="1605782"/>
          </a:xfrm>
          <a:prstGeom prst="rect">
            <a:avLst/>
          </a:prstGeom>
        </p:spPr>
      </p:pic>
      <p:pic>
        <p:nvPicPr>
          <p:cNvPr id="6" name="Recorded Sound">
            <a:hlinkClick r:id="" action="ppaction://media"/>
            <a:extLst>
              <a:ext uri="{FF2B5EF4-FFF2-40B4-BE49-F238E27FC236}">
                <a16:creationId xmlns:a16="http://schemas.microsoft.com/office/drawing/2014/main" id="{2FA27CFA-9ADC-9254-7274-275F8CD065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47175" y="4925819"/>
            <a:ext cx="1097650" cy="1097650"/>
          </a:xfrm>
          <a:prstGeom prst="rect">
            <a:avLst/>
          </a:prstGeom>
        </p:spPr>
      </p:pic>
      <p:sp>
        <p:nvSpPr>
          <p:cNvPr id="3" name="TextBox 2">
            <a:extLst>
              <a:ext uri="{FF2B5EF4-FFF2-40B4-BE49-F238E27FC236}">
                <a16:creationId xmlns:a16="http://schemas.microsoft.com/office/drawing/2014/main" id="{C3CEFC2B-3E34-44B7-0DC3-D1CDA7D2756A}"/>
              </a:ext>
            </a:extLst>
          </p:cNvPr>
          <p:cNvSpPr txBox="1"/>
          <p:nvPr/>
        </p:nvSpPr>
        <p:spPr>
          <a:xfrm>
            <a:off x="2066044" y="437866"/>
            <a:ext cx="9442137" cy="830997"/>
          </a:xfrm>
          <a:prstGeom prst="rect">
            <a:avLst/>
          </a:prstGeom>
          <a:noFill/>
        </p:spPr>
        <p:txBody>
          <a:bodyPr wrap="none" rtlCol="0">
            <a:spAutoFit/>
          </a:bodyPr>
          <a:lstStyle/>
          <a:p>
            <a:pPr rtl="0"/>
            <a:r>
              <a:rPr lang="cy" sz="4800" b="1" dirty="0">
                <a:solidFill>
                  <a:schemeClr val="bg1"/>
                </a:solidFill>
                <a:latin typeface="Arial" panose="020B0604020202020204" pitchFamily="34" charset="0"/>
              </a:rPr>
              <a:t>SUT MAE WOW YN GWEITHIO?</a:t>
            </a:r>
          </a:p>
        </p:txBody>
      </p:sp>
      <p:pic>
        <p:nvPicPr>
          <p:cNvPr id="11" name="Picture 10" descr="A black and white image of a street&#10;&#10;Description automatically generated">
            <a:extLst>
              <a:ext uri="{FF2B5EF4-FFF2-40B4-BE49-F238E27FC236}">
                <a16:creationId xmlns:a16="http://schemas.microsoft.com/office/drawing/2014/main" id="{2EEB85B2-944F-5025-2BFF-6ECF8FCFB28F}"/>
              </a:ext>
            </a:extLst>
          </p:cNvPr>
          <p:cNvPicPr>
            <a:picLocks noChangeAspect="1"/>
          </p:cNvPicPr>
          <p:nvPr/>
        </p:nvPicPr>
        <p:blipFill>
          <a:blip r:embed="rId9"/>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10666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OW 2021/22 launch video">
            <a:hlinkClick r:id="" action="ppaction://media"/>
            <a:extLst>
              <a:ext uri="{FF2B5EF4-FFF2-40B4-BE49-F238E27FC236}">
                <a16:creationId xmlns:a16="http://schemas.microsoft.com/office/drawing/2014/main" id="{82858A61-5B60-4DCA-8751-722E5A6EDA0C}"/>
              </a:ext>
            </a:extLst>
          </p:cNvPr>
          <p:cNvPicPr>
            <a:picLocks noRot="1" noChangeAspect="1"/>
          </p:cNvPicPr>
          <p:nvPr>
            <a:videoFile r:link="rId1"/>
          </p:nvPr>
        </p:nvPicPr>
        <p:blipFill>
          <a:blip r:embed="rId4"/>
          <a:stretch>
            <a:fillRect/>
          </a:stretch>
        </p:blipFill>
        <p:spPr>
          <a:xfrm>
            <a:off x="1680895" y="1423450"/>
            <a:ext cx="8128000" cy="4572000"/>
          </a:xfrm>
          <a:prstGeom prst="rect">
            <a:avLst/>
          </a:prstGeom>
          <a:ln w="127000" cap="sq">
            <a:solidFill>
              <a:srgbClr val="A7D5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42B8B5E7-B442-B906-7DE0-86FA5AF61E5C}"/>
              </a:ext>
            </a:extLst>
          </p:cNvPr>
          <p:cNvSpPr txBox="1"/>
          <p:nvPr/>
        </p:nvSpPr>
        <p:spPr>
          <a:xfrm>
            <a:off x="2463531" y="270143"/>
            <a:ext cx="7264938" cy="1015663"/>
          </a:xfrm>
          <a:prstGeom prst="rect">
            <a:avLst/>
          </a:prstGeom>
          <a:noFill/>
        </p:spPr>
        <p:txBody>
          <a:bodyPr wrap="none" rtlCol="0">
            <a:spAutoFit/>
          </a:bodyPr>
          <a:lstStyle/>
          <a:p>
            <a:pPr rtl="0"/>
            <a:r>
              <a:rPr lang="cy" sz="6000" b="1">
                <a:latin typeface="Arial" panose="020B0604020202020204" pitchFamily="34" charset="0"/>
              </a:rPr>
              <a:t>GWYLIWCH Y FIDEO</a:t>
            </a:r>
          </a:p>
        </p:txBody>
      </p:sp>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5"/>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14731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and orange website&#10;&#10;Description automatically generated">
            <a:extLst>
              <a:ext uri="{FF2B5EF4-FFF2-40B4-BE49-F238E27FC236}">
                <a16:creationId xmlns:a16="http://schemas.microsoft.com/office/drawing/2014/main" id="{6A04D438-66D3-FE18-1756-16012A90B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583" y="1638942"/>
            <a:ext cx="8348232" cy="4690800"/>
          </a:xfrm>
          <a:prstGeom prst="rect">
            <a:avLst/>
          </a:prstGeom>
        </p:spPr>
      </p:pic>
      <p:sp>
        <p:nvSpPr>
          <p:cNvPr id="6" name="Oval 5">
            <a:extLst>
              <a:ext uri="{FF2B5EF4-FFF2-40B4-BE49-F238E27FC236}">
                <a16:creationId xmlns:a16="http://schemas.microsoft.com/office/drawing/2014/main" id="{C0282E65-11DB-9CEE-9CD6-B5C0E59ED2B3}"/>
              </a:ext>
            </a:extLst>
          </p:cNvPr>
          <p:cNvSpPr/>
          <p:nvPr/>
        </p:nvSpPr>
        <p:spPr>
          <a:xfrm rot="5400000">
            <a:off x="8274840" y="2382035"/>
            <a:ext cx="1290918" cy="9873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Oval 6">
            <a:extLst>
              <a:ext uri="{FF2B5EF4-FFF2-40B4-BE49-F238E27FC236}">
                <a16:creationId xmlns:a16="http://schemas.microsoft.com/office/drawing/2014/main" id="{2CD054D6-0E39-A050-F420-0450FD64D83B}"/>
              </a:ext>
            </a:extLst>
          </p:cNvPr>
          <p:cNvSpPr/>
          <p:nvPr/>
        </p:nvSpPr>
        <p:spPr>
          <a:xfrm rot="10800000">
            <a:off x="2068585" y="1772087"/>
            <a:ext cx="1958224" cy="921336"/>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8" name="Oval 7">
            <a:extLst>
              <a:ext uri="{FF2B5EF4-FFF2-40B4-BE49-F238E27FC236}">
                <a16:creationId xmlns:a16="http://schemas.microsoft.com/office/drawing/2014/main" id="{67D1BC7C-CD0B-11C3-1229-7C3EA7EF0DB8}"/>
              </a:ext>
            </a:extLst>
          </p:cNvPr>
          <p:cNvSpPr/>
          <p:nvPr/>
        </p:nvSpPr>
        <p:spPr>
          <a:xfrm rot="10800000">
            <a:off x="5263587" y="3696229"/>
            <a:ext cx="1958224" cy="921336"/>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 name="Recorded Sound">
            <a:hlinkClick r:id="" action="ppaction://media"/>
            <a:extLst>
              <a:ext uri="{FF2B5EF4-FFF2-40B4-BE49-F238E27FC236}">
                <a16:creationId xmlns:a16="http://schemas.microsoft.com/office/drawing/2014/main" id="{7A2D2C1E-4A27-BF41-8DE6-AFA685CB84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9618" y="225841"/>
            <a:ext cx="987399" cy="987399"/>
          </a:xfrm>
          <a:prstGeom prst="rect">
            <a:avLst/>
          </a:prstGeom>
        </p:spPr>
      </p:pic>
      <p:sp>
        <p:nvSpPr>
          <p:cNvPr id="13" name="TextBox 12">
            <a:extLst>
              <a:ext uri="{FF2B5EF4-FFF2-40B4-BE49-F238E27FC236}">
                <a16:creationId xmlns:a16="http://schemas.microsoft.com/office/drawing/2014/main" id="{DF27EC6C-E4AF-A4E5-8026-41F983C1C5E9}"/>
              </a:ext>
            </a:extLst>
          </p:cNvPr>
          <p:cNvSpPr txBox="1"/>
          <p:nvPr/>
        </p:nvSpPr>
        <p:spPr>
          <a:xfrm>
            <a:off x="2305887" y="382243"/>
            <a:ext cx="7580217" cy="830997"/>
          </a:xfrm>
          <a:prstGeom prst="rect">
            <a:avLst/>
          </a:prstGeom>
          <a:noFill/>
        </p:spPr>
        <p:txBody>
          <a:bodyPr wrap="none" rtlCol="0">
            <a:spAutoFit/>
          </a:bodyPr>
          <a:lstStyle/>
          <a:p>
            <a:pPr rtl="0"/>
            <a:r>
              <a:rPr lang="cy" sz="4800" b="1">
                <a:latin typeface="Arial" panose="020B0604020202020204" pitchFamily="34" charset="0"/>
              </a:rPr>
              <a:t>TRACIWR TEITHIO WOW</a:t>
            </a:r>
          </a:p>
        </p:txBody>
      </p:sp>
      <p:pic>
        <p:nvPicPr>
          <p:cNvPr id="14" name="Picture 13" descr="A black and white image of a street&#10;&#10;Description automatically generated">
            <a:extLst>
              <a:ext uri="{FF2B5EF4-FFF2-40B4-BE49-F238E27FC236}">
                <a16:creationId xmlns:a16="http://schemas.microsoft.com/office/drawing/2014/main" id="{AEC5D28F-0B2C-C77D-C964-394FD30AA527}"/>
              </a:ext>
            </a:extLst>
          </p:cNvPr>
          <p:cNvPicPr>
            <a:picLocks noChangeAspect="1"/>
          </p:cNvPicPr>
          <p:nvPr/>
        </p:nvPicPr>
        <p:blipFill>
          <a:blip r:embed="rId7"/>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75072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45F6E4FD-3B3F-C52B-0DA3-F3574514E4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554087" y="488572"/>
            <a:ext cx="986123" cy="986123"/>
          </a:xfrm>
          <a:prstGeom prst="rect">
            <a:avLst/>
          </a:prstGeom>
        </p:spPr>
      </p:pic>
      <p:pic>
        <p:nvPicPr>
          <p:cNvPr id="4" name="Picture 3" descr="A black and white image of a street&#10;&#10;Description automatically generated">
            <a:extLst>
              <a:ext uri="{FF2B5EF4-FFF2-40B4-BE49-F238E27FC236}">
                <a16:creationId xmlns:a16="http://schemas.microsoft.com/office/drawing/2014/main" id="{03774B8D-D475-6C28-FF57-755DD2E575F5}"/>
              </a:ext>
            </a:extLst>
          </p:cNvPr>
          <p:cNvPicPr>
            <a:picLocks noChangeAspect="1"/>
          </p:cNvPicPr>
          <p:nvPr/>
        </p:nvPicPr>
        <p:blipFill>
          <a:blip r:embed="rId7"/>
          <a:stretch>
            <a:fillRect/>
          </a:stretch>
        </p:blipFill>
        <p:spPr>
          <a:xfrm>
            <a:off x="174787" y="132501"/>
            <a:ext cx="1506108" cy="1290949"/>
          </a:xfrm>
          <a:prstGeom prst="rect">
            <a:avLst/>
          </a:prstGeom>
        </p:spPr>
      </p:pic>
      <p:sp>
        <p:nvSpPr>
          <p:cNvPr id="8" name="TextBox 7">
            <a:extLst>
              <a:ext uri="{FF2B5EF4-FFF2-40B4-BE49-F238E27FC236}">
                <a16:creationId xmlns:a16="http://schemas.microsoft.com/office/drawing/2014/main" id="{CF668BD5-53C9-8496-7C45-F03A73E494BC}"/>
              </a:ext>
            </a:extLst>
          </p:cNvPr>
          <p:cNvSpPr txBox="1"/>
          <p:nvPr/>
        </p:nvSpPr>
        <p:spPr>
          <a:xfrm>
            <a:off x="2305890" y="362476"/>
            <a:ext cx="7580217" cy="830997"/>
          </a:xfrm>
          <a:prstGeom prst="rect">
            <a:avLst/>
          </a:prstGeom>
          <a:noFill/>
        </p:spPr>
        <p:txBody>
          <a:bodyPr wrap="none" rtlCol="0">
            <a:spAutoFit/>
          </a:bodyPr>
          <a:lstStyle/>
          <a:p>
            <a:pPr rtl="0"/>
            <a:r>
              <a:rPr lang="cy" sz="4800" b="1">
                <a:latin typeface="Arial" panose="020B0604020202020204" pitchFamily="34" charset="0"/>
              </a:rPr>
              <a:t>TRACIWR TEITHIO WOW</a:t>
            </a:r>
          </a:p>
        </p:txBody>
      </p:sp>
      <p:pic>
        <p:nvPicPr>
          <p:cNvPr id="9" name="Picture 8" descr="A screenshot of a video game&#10;&#10;Description automatically generated">
            <a:extLst>
              <a:ext uri="{FF2B5EF4-FFF2-40B4-BE49-F238E27FC236}">
                <a16:creationId xmlns:a16="http://schemas.microsoft.com/office/drawing/2014/main" id="{872A780B-2CF7-4C09-04C2-75744E5A1E98}"/>
              </a:ext>
            </a:extLst>
          </p:cNvPr>
          <p:cNvPicPr>
            <a:picLocks noChangeAspect="1"/>
          </p:cNvPicPr>
          <p:nvPr/>
        </p:nvPicPr>
        <p:blipFill rotWithShape="1">
          <a:blip r:embed="rId8">
            <a:extLst>
              <a:ext uri="{28A0092B-C50C-407E-A947-70E740481C1C}">
                <a14:useLocalDpi xmlns:a14="http://schemas.microsoft.com/office/drawing/2010/main" val="0"/>
              </a:ext>
            </a:extLst>
          </a:blip>
          <a:srcRect b="8107"/>
          <a:stretch/>
        </p:blipFill>
        <p:spPr>
          <a:xfrm>
            <a:off x="2506107" y="1775591"/>
            <a:ext cx="7380000" cy="4315629"/>
          </a:xfrm>
          <a:prstGeom prst="rect">
            <a:avLst/>
          </a:prstGeom>
        </p:spPr>
      </p:pic>
    </p:spTree>
    <p:extLst>
      <p:ext uri="{BB962C8B-B14F-4D97-AF65-F5344CB8AC3E}">
        <p14:creationId xmlns:p14="http://schemas.microsoft.com/office/powerpoint/2010/main" val="1933749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274B7A7-ABE7-9AFB-B90D-4FA62A3B7C0B}"/>
              </a:ext>
            </a:extLst>
          </p:cNvPr>
          <p:cNvPicPr>
            <a:picLocks noChangeAspect="1"/>
          </p:cNvPicPr>
          <p:nvPr/>
        </p:nvPicPr>
        <p:blipFill rotWithShape="1">
          <a:blip r:embed="rId5">
            <a:extLst>
              <a:ext uri="{28A0092B-C50C-407E-A947-70E740481C1C}">
                <a14:useLocalDpi xmlns:a14="http://schemas.microsoft.com/office/drawing/2010/main" val="0"/>
              </a:ext>
            </a:extLst>
          </a:blip>
          <a:srcRect b="8255"/>
          <a:stretch/>
        </p:blipFill>
        <p:spPr>
          <a:xfrm>
            <a:off x="2784983" y="1939211"/>
            <a:ext cx="7819797" cy="4158000"/>
          </a:xfrm>
          <a:prstGeom prst="rect">
            <a:avLst/>
          </a:prstGeom>
          <a:noFill/>
        </p:spPr>
      </p:pic>
      <p:sp>
        <p:nvSpPr>
          <p:cNvPr id="6" name="Oval 5">
            <a:extLst>
              <a:ext uri="{FF2B5EF4-FFF2-40B4-BE49-F238E27FC236}">
                <a16:creationId xmlns:a16="http://schemas.microsoft.com/office/drawing/2014/main" id="{3A9B9B7F-32D6-9C40-3346-C57A10760D38}"/>
              </a:ext>
            </a:extLst>
          </p:cNvPr>
          <p:cNvSpPr/>
          <p:nvPr/>
        </p:nvSpPr>
        <p:spPr>
          <a:xfrm>
            <a:off x="5010294" y="2544536"/>
            <a:ext cx="1290918" cy="677732"/>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9" name="Arrow: Left 8">
            <a:extLst>
              <a:ext uri="{FF2B5EF4-FFF2-40B4-BE49-F238E27FC236}">
                <a16:creationId xmlns:a16="http://schemas.microsoft.com/office/drawing/2014/main" id="{15E3C7EC-6EEF-EA78-0224-F7F48BCE107D}"/>
              </a:ext>
            </a:extLst>
          </p:cNvPr>
          <p:cNvSpPr/>
          <p:nvPr/>
        </p:nvSpPr>
        <p:spPr>
          <a:xfrm rot="12038720">
            <a:off x="3515734" y="1994688"/>
            <a:ext cx="1183341" cy="935915"/>
          </a:xfrm>
          <a:prstGeom prst="leftArrow">
            <a:avLst>
              <a:gd name="adj1" fmla="val 37218"/>
              <a:gd name="adj2" fmla="val 54365"/>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Oval 9">
            <a:extLst>
              <a:ext uri="{FF2B5EF4-FFF2-40B4-BE49-F238E27FC236}">
                <a16:creationId xmlns:a16="http://schemas.microsoft.com/office/drawing/2014/main" id="{0EFF6FD2-AEFB-6A45-FF03-E74479D79210}"/>
              </a:ext>
            </a:extLst>
          </p:cNvPr>
          <p:cNvSpPr/>
          <p:nvPr/>
        </p:nvSpPr>
        <p:spPr>
          <a:xfrm rot="16200000">
            <a:off x="2975149" y="3467463"/>
            <a:ext cx="1290918" cy="832692"/>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1" name="Arrow: Left 10">
            <a:extLst>
              <a:ext uri="{FF2B5EF4-FFF2-40B4-BE49-F238E27FC236}">
                <a16:creationId xmlns:a16="http://schemas.microsoft.com/office/drawing/2014/main" id="{060927CA-0C8C-5C96-9A74-A0A913B440FB}"/>
              </a:ext>
            </a:extLst>
          </p:cNvPr>
          <p:cNvSpPr/>
          <p:nvPr/>
        </p:nvSpPr>
        <p:spPr>
          <a:xfrm rot="12038720">
            <a:off x="1714218" y="3055108"/>
            <a:ext cx="1183341" cy="935915"/>
          </a:xfrm>
          <a:prstGeom prst="leftArrow">
            <a:avLst>
              <a:gd name="adj1" fmla="val 41582"/>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7" name="Recorded Sound">
            <a:hlinkClick r:id="" action="ppaction://media"/>
            <a:extLst>
              <a:ext uri="{FF2B5EF4-FFF2-40B4-BE49-F238E27FC236}">
                <a16:creationId xmlns:a16="http://schemas.microsoft.com/office/drawing/2014/main" id="{1AE6F50E-C22A-B4A4-1E51-E1E969A0FF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0484" y="274215"/>
            <a:ext cx="1111738" cy="1111738"/>
          </a:xfrm>
          <a:prstGeom prst="rect">
            <a:avLst/>
          </a:prstGeom>
          <a:noFill/>
        </p:spPr>
      </p:pic>
      <p:pic>
        <p:nvPicPr>
          <p:cNvPr id="3" name="Picture 2" descr="A black and white image of a street&#10;&#10;Description automatically generated">
            <a:extLst>
              <a:ext uri="{FF2B5EF4-FFF2-40B4-BE49-F238E27FC236}">
                <a16:creationId xmlns:a16="http://schemas.microsoft.com/office/drawing/2014/main" id="{404C01A4-DC07-B012-6902-B73A03547361}"/>
              </a:ext>
            </a:extLst>
          </p:cNvPr>
          <p:cNvPicPr>
            <a:picLocks noChangeAspect="1"/>
          </p:cNvPicPr>
          <p:nvPr/>
        </p:nvPicPr>
        <p:blipFill>
          <a:blip r:embed="rId7"/>
          <a:stretch>
            <a:fillRect/>
          </a:stretch>
        </p:blipFill>
        <p:spPr>
          <a:xfrm>
            <a:off x="174787" y="132501"/>
            <a:ext cx="1506108" cy="1290949"/>
          </a:xfrm>
          <a:prstGeom prst="rect">
            <a:avLst/>
          </a:prstGeom>
        </p:spPr>
      </p:pic>
      <p:sp>
        <p:nvSpPr>
          <p:cNvPr id="12" name="TextBox 11">
            <a:extLst>
              <a:ext uri="{FF2B5EF4-FFF2-40B4-BE49-F238E27FC236}">
                <a16:creationId xmlns:a16="http://schemas.microsoft.com/office/drawing/2014/main" id="{506BCB4A-F2C3-B122-2709-747CB1EE8653}"/>
              </a:ext>
            </a:extLst>
          </p:cNvPr>
          <p:cNvSpPr txBox="1"/>
          <p:nvPr/>
        </p:nvSpPr>
        <p:spPr>
          <a:xfrm>
            <a:off x="2305888" y="262362"/>
            <a:ext cx="7580217" cy="830997"/>
          </a:xfrm>
          <a:prstGeom prst="rect">
            <a:avLst/>
          </a:prstGeom>
          <a:noFill/>
        </p:spPr>
        <p:txBody>
          <a:bodyPr wrap="none" rtlCol="0">
            <a:spAutoFit/>
          </a:bodyPr>
          <a:lstStyle/>
          <a:p>
            <a:pPr rtl="0"/>
            <a:r>
              <a:rPr lang="cy" sz="4800" b="1">
                <a:latin typeface="Arial" panose="020B0604020202020204" pitchFamily="34" charset="0"/>
              </a:rPr>
              <a:t>TRACIWR TEITHIO WOW</a:t>
            </a:r>
          </a:p>
        </p:txBody>
      </p:sp>
      <p:sp>
        <p:nvSpPr>
          <p:cNvPr id="13" name="TextBox 12">
            <a:extLst>
              <a:ext uri="{FF2B5EF4-FFF2-40B4-BE49-F238E27FC236}">
                <a16:creationId xmlns:a16="http://schemas.microsoft.com/office/drawing/2014/main" id="{F09CC700-67C1-AB97-A821-B7CE4C3943D7}"/>
              </a:ext>
            </a:extLst>
          </p:cNvPr>
          <p:cNvSpPr txBox="1"/>
          <p:nvPr/>
        </p:nvSpPr>
        <p:spPr>
          <a:xfrm>
            <a:off x="4375044" y="905038"/>
            <a:ext cx="3852337" cy="646331"/>
          </a:xfrm>
          <a:prstGeom prst="rect">
            <a:avLst/>
          </a:prstGeom>
          <a:noFill/>
        </p:spPr>
        <p:txBody>
          <a:bodyPr wrap="none" rtlCol="0">
            <a:spAutoFit/>
          </a:bodyPr>
          <a:lstStyle/>
          <a:p>
            <a:pPr rtl="0"/>
            <a:r>
              <a:rPr lang="cy" sz="3600" b="1" dirty="0">
                <a:latin typeface="Arial" panose="020B0604020202020204" pitchFamily="34" charset="0"/>
              </a:rPr>
              <a:t>COFNODIO SWP</a:t>
            </a:r>
          </a:p>
        </p:txBody>
      </p:sp>
    </p:spTree>
    <p:extLst>
      <p:ext uri="{BB962C8B-B14F-4D97-AF65-F5344CB8AC3E}">
        <p14:creationId xmlns:p14="http://schemas.microsoft.com/office/powerpoint/2010/main" val="176071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7D492991-D471-AA2D-09BA-24360674D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864" y="1543559"/>
            <a:ext cx="7049047" cy="5058000"/>
          </a:xfrm>
          <a:prstGeom prst="rect">
            <a:avLst/>
          </a:prstGeom>
        </p:spPr>
      </p:pic>
      <p:sp>
        <p:nvSpPr>
          <p:cNvPr id="6" name="Oval 5">
            <a:extLst>
              <a:ext uri="{FF2B5EF4-FFF2-40B4-BE49-F238E27FC236}">
                <a16:creationId xmlns:a16="http://schemas.microsoft.com/office/drawing/2014/main" id="{265C71D8-BD09-6AB5-EDBC-F6FB4D7F3DD7}"/>
              </a:ext>
            </a:extLst>
          </p:cNvPr>
          <p:cNvSpPr/>
          <p:nvPr/>
        </p:nvSpPr>
        <p:spPr>
          <a:xfrm>
            <a:off x="5043211" y="2876907"/>
            <a:ext cx="2732443" cy="6651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Arrow: Left 6">
            <a:extLst>
              <a:ext uri="{FF2B5EF4-FFF2-40B4-BE49-F238E27FC236}">
                <a16:creationId xmlns:a16="http://schemas.microsoft.com/office/drawing/2014/main" id="{DA42D6E5-6E84-FC84-631B-564879190EA7}"/>
              </a:ext>
            </a:extLst>
          </p:cNvPr>
          <p:cNvSpPr/>
          <p:nvPr/>
        </p:nvSpPr>
        <p:spPr>
          <a:xfrm rot="1761595">
            <a:off x="7916678" y="3074148"/>
            <a:ext cx="1376690" cy="935915"/>
          </a:xfrm>
          <a:prstGeom prst="leftArrow">
            <a:avLst>
              <a:gd name="adj1" fmla="val 39356"/>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 name="Recorded Sound">
            <a:hlinkClick r:id="" action="ppaction://media"/>
            <a:extLst>
              <a:ext uri="{FF2B5EF4-FFF2-40B4-BE49-F238E27FC236}">
                <a16:creationId xmlns:a16="http://schemas.microsoft.com/office/drawing/2014/main" id="{E201D9CA-6955-7705-078D-2834F5E51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9525" y="453301"/>
            <a:ext cx="1318532" cy="1318532"/>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7"/>
          <a:stretch>
            <a:fillRect/>
          </a:stretch>
        </p:blipFill>
        <p:spPr>
          <a:xfrm>
            <a:off x="174787" y="132501"/>
            <a:ext cx="1506108" cy="1290949"/>
          </a:xfrm>
          <a:prstGeom prst="rect">
            <a:avLst/>
          </a:prstGeom>
        </p:spPr>
      </p:pic>
      <p:sp>
        <p:nvSpPr>
          <p:cNvPr id="10" name="TextBox 9">
            <a:extLst>
              <a:ext uri="{FF2B5EF4-FFF2-40B4-BE49-F238E27FC236}">
                <a16:creationId xmlns:a16="http://schemas.microsoft.com/office/drawing/2014/main" id="{BB4A1400-623B-1D23-EF6D-F280A462D485}"/>
              </a:ext>
            </a:extLst>
          </p:cNvPr>
          <p:cNvSpPr txBox="1"/>
          <p:nvPr/>
        </p:nvSpPr>
        <p:spPr>
          <a:xfrm>
            <a:off x="2613699" y="86380"/>
            <a:ext cx="6964599" cy="1446550"/>
          </a:xfrm>
          <a:prstGeom prst="rect">
            <a:avLst/>
          </a:prstGeom>
          <a:noFill/>
        </p:spPr>
        <p:txBody>
          <a:bodyPr wrap="none" rtlCol="0">
            <a:spAutoFit/>
          </a:bodyPr>
          <a:lstStyle/>
          <a:p>
            <a:pPr rtl="0"/>
            <a:r>
              <a:rPr lang="cy" sz="4400" b="1">
                <a:latin typeface="Arial" panose="020B0604020202020204" pitchFamily="34" charset="0"/>
              </a:rPr>
              <a:t>TRACIWR TEITHIO WOW</a:t>
            </a:r>
          </a:p>
          <a:p>
            <a:pPr algn="ctr" rtl="0"/>
            <a:r>
              <a:rPr lang="cy" sz="4400" b="1">
                <a:latin typeface="Arial" panose="020B0604020202020204" pitchFamily="34" charset="0"/>
              </a:rPr>
              <a:t>BWRDD ARWEINWYR</a:t>
            </a:r>
          </a:p>
        </p:txBody>
      </p:sp>
    </p:spTree>
    <p:extLst>
      <p:ext uri="{BB962C8B-B14F-4D97-AF65-F5344CB8AC3E}">
        <p14:creationId xmlns:p14="http://schemas.microsoft.com/office/powerpoint/2010/main" val="24642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6D379F-7C99-5DC4-E57D-592EC3F4D7C5}"/>
              </a:ext>
            </a:extLst>
          </p:cNvPr>
          <p:cNvPicPr>
            <a:picLocks noChangeAspect="1"/>
          </p:cNvPicPr>
          <p:nvPr/>
        </p:nvPicPr>
        <p:blipFill rotWithShape="1">
          <a:blip r:embed="rId5"/>
          <a:srcRect t="2742" b="23476"/>
          <a:stretch/>
        </p:blipFill>
        <p:spPr>
          <a:xfrm>
            <a:off x="1524000" y="-21077"/>
            <a:ext cx="9154576" cy="6879077"/>
          </a:xfrm>
          <a:prstGeom prst="rect">
            <a:avLst/>
          </a:prstGeom>
        </p:spPr>
      </p:pic>
      <p:sp>
        <p:nvSpPr>
          <p:cNvPr id="3" name="TextBox 2">
            <a:extLst>
              <a:ext uri="{FF2B5EF4-FFF2-40B4-BE49-F238E27FC236}">
                <a16:creationId xmlns:a16="http://schemas.microsoft.com/office/drawing/2014/main" id="{FBFDE789-920E-0461-02C7-459E0DB94B4C}"/>
              </a:ext>
            </a:extLst>
          </p:cNvPr>
          <p:cNvSpPr txBox="1"/>
          <p:nvPr/>
        </p:nvSpPr>
        <p:spPr>
          <a:xfrm>
            <a:off x="2051378" y="281413"/>
            <a:ext cx="8089244" cy="769441"/>
          </a:xfrm>
          <a:prstGeom prst="rect">
            <a:avLst/>
          </a:prstGeom>
          <a:noFill/>
        </p:spPr>
        <p:txBody>
          <a:bodyPr wrap="square" rtlCol="0">
            <a:spAutoFit/>
          </a:bodyPr>
          <a:lstStyle/>
          <a:p>
            <a:pPr algn="ctr" rtl="0"/>
            <a:r>
              <a:rPr lang="cy" sz="4400" b="1">
                <a:latin typeface="Arial" panose="020B0604020202020204" pitchFamily="34" charset="0"/>
              </a:rPr>
              <a:t>BETH YW EICH FFEFRYN?</a:t>
            </a:r>
          </a:p>
        </p:txBody>
      </p:sp>
      <p:pic>
        <p:nvPicPr>
          <p:cNvPr id="12" name="Picture 11">
            <a:extLst>
              <a:ext uri="{FF2B5EF4-FFF2-40B4-BE49-F238E27FC236}">
                <a16:creationId xmlns:a16="http://schemas.microsoft.com/office/drawing/2014/main" id="{69CCCE95-7E05-0164-34D1-AB1F390FF9B2}"/>
              </a:ext>
            </a:extLst>
          </p:cNvPr>
          <p:cNvPicPr>
            <a:picLocks noChangeAspect="1"/>
          </p:cNvPicPr>
          <p:nvPr/>
        </p:nvPicPr>
        <p:blipFill>
          <a:blip r:embed="rId6"/>
          <a:stretch>
            <a:fillRect/>
          </a:stretch>
        </p:blipFill>
        <p:spPr>
          <a:xfrm>
            <a:off x="1541474" y="1504504"/>
            <a:ext cx="9137103" cy="4751293"/>
          </a:xfrm>
          <a:prstGeom prst="rect">
            <a:avLst/>
          </a:prstGeom>
        </p:spPr>
      </p:pic>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7"/>
          <a:stretch>
            <a:fillRect/>
          </a:stretch>
        </p:blipFill>
        <p:spPr>
          <a:xfrm>
            <a:off x="238191" y="87654"/>
            <a:ext cx="1492156" cy="1278991"/>
          </a:xfrm>
          <a:prstGeom prst="rect">
            <a:avLst/>
          </a:prstGeom>
        </p:spPr>
      </p:pic>
      <p:pic>
        <p:nvPicPr>
          <p:cNvPr id="4" name="Recorded Sound">
            <a:hlinkClick r:id="" action="ppaction://media"/>
            <a:extLst>
              <a:ext uri="{FF2B5EF4-FFF2-40B4-BE49-F238E27FC236}">
                <a16:creationId xmlns:a16="http://schemas.microsoft.com/office/drawing/2014/main" id="{EFFDF124-CA72-2FB7-F31D-4F2CE385F8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82043" y="437957"/>
            <a:ext cx="928688" cy="928688"/>
          </a:xfrm>
          <a:prstGeom prst="rect">
            <a:avLst/>
          </a:prstGeom>
        </p:spPr>
      </p:pic>
    </p:spTree>
    <p:extLst>
      <p:ext uri="{BB962C8B-B14F-4D97-AF65-F5344CB8AC3E}">
        <p14:creationId xmlns:p14="http://schemas.microsoft.com/office/powerpoint/2010/main" val="10656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951b20b7-f7c8-4763-998b-ab5b0cbdf968" xsi:nil="true"/>
    <SharedWithUsers xmlns="75a483ea-b938-465c-bd1f-cfc79fe429ab">
      <UserInfo>
        <DisplayName>Vicky Spencer</DisplayName>
        <AccountId>386</AccountId>
        <AccountType/>
      </UserInfo>
    </SharedWithUsers>
    <_ip_UnifiedCompliancePolicyUIAction xmlns="http://schemas.microsoft.com/sharepoint/v3" xsi:nil="true"/>
    <_ip_UnifiedCompliancePolicyProperties xmlns="http://schemas.microsoft.com/sharepoint/v3" xsi:nil="true"/>
    <TaxCatchAll xmlns="79d131e3-db1c-43bc-9a48-9b992d56a0cd" xsi:nil="true"/>
    <lcf76f155ced4ddcb4097134ff3c332f xmlns="951b20b7-f7c8-4763-998b-ab5b0cbdf9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DCABAE9E3AF8479AE05B796CDF45DF" ma:contentTypeVersion="20" ma:contentTypeDescription="Create a new document." ma:contentTypeScope="" ma:versionID="51163525fb2799cc3cd8eddf7356626f">
  <xsd:schema xmlns:xsd="http://www.w3.org/2001/XMLSchema" xmlns:xs="http://www.w3.org/2001/XMLSchema" xmlns:p="http://schemas.microsoft.com/office/2006/metadata/properties" xmlns:ns1="http://schemas.microsoft.com/sharepoint/v3" xmlns:ns2="951b20b7-f7c8-4763-998b-ab5b0cbdf968" xmlns:ns3="75a483ea-b938-465c-bd1f-cfc79fe429ab" xmlns:ns4="79d131e3-db1c-43bc-9a48-9b992d56a0cd" targetNamespace="http://schemas.microsoft.com/office/2006/metadata/properties" ma:root="true" ma:fieldsID="42c45c9b96fcb8836bfb52b9904b349c" ns1:_="" ns2:_="" ns3:_="" ns4:_="">
    <xsd:import namespace="http://schemas.microsoft.com/sharepoint/v3"/>
    <xsd:import namespace="951b20b7-f7c8-4763-998b-ab5b0cbdf968"/>
    <xsd:import namespace="75a483ea-b938-465c-bd1f-cfc79fe429ab"/>
    <xsd:import namespace="79d131e3-db1c-43bc-9a48-9b992d56a0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_Flow_SignoffStatus"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b20b7-f7c8-4763-998b-ab5b0cbdf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cfc4416-7fd9-48d1-a119-23c3eb3c5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a483ea-b938-465c-bd1f-cfc79fe429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131e3-db1c-43bc-9a48-9b992d56a0cd"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15da032d-c93f-4b98-bd54-4c055f6c9d9f}" ma:internalName="TaxCatchAll" ma:showField="CatchAllData" ma:web="79d131e3-db1c-43bc-9a48-9b992d56a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8BEA83-CBCA-4B55-903E-A66B5917EFAC}">
  <ds:schemaRefs>
    <ds:schemaRef ds:uri="http://schemas.microsoft.com/sharepoint/v3/contenttype/forms"/>
  </ds:schemaRefs>
</ds:datastoreItem>
</file>

<file path=customXml/itemProps2.xml><?xml version="1.0" encoding="utf-8"?>
<ds:datastoreItem xmlns:ds="http://schemas.openxmlformats.org/officeDocument/2006/customXml" ds:itemID="{C57D2F84-9DAD-4C24-88E5-4DE5FEF700A8}">
  <ds:schemaRefs>
    <ds:schemaRef ds:uri="75a483ea-b938-465c-bd1f-cfc79fe429ab"/>
    <ds:schemaRef ds:uri="79d131e3-db1c-43bc-9a48-9b992d56a0cd"/>
    <ds:schemaRef ds:uri="951b20b7-f7c8-4763-998b-ab5b0cbdf9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09C2A63-9E3A-48FD-AA81-1C05163FBB05}">
  <ds:schemaRefs>
    <ds:schemaRef ds:uri="75a483ea-b938-465c-bd1f-cfc79fe429ab"/>
    <ds:schemaRef ds:uri="79d131e3-db1c-43bc-9a48-9b992d56a0cd"/>
    <ds:schemaRef ds:uri="951b20b7-f7c8-4763-998b-ab5b0cbdf9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4740</TotalTime>
  <Words>1622</Words>
  <Application>Microsoft Macintosh PowerPoint</Application>
  <PresentationFormat>Widescreen</PresentationFormat>
  <Paragraphs>118</Paragraphs>
  <Slides>12</Slides>
  <Notes>12</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AppleSystemUIFont</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 HERE</dc:title>
  <dc:subject/>
  <dc:creator>Francesca Marzullo</dc:creator>
  <cp:keywords/>
  <dc:description/>
  <cp:lastModifiedBy>Sarah Philpott</cp:lastModifiedBy>
  <cp:revision>8</cp:revision>
  <cp:lastPrinted>2022-09-07T16:06:26Z</cp:lastPrinted>
  <dcterms:created xsi:type="dcterms:W3CDTF">2020-01-07T11:14:38Z</dcterms:created>
  <dcterms:modified xsi:type="dcterms:W3CDTF">2023-09-22T15:12:03Z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0x010100F0DCABAE9E3AF8479AE05B796CDF45DF</vt:lpwstr>
  </property>
  <property fmtid="{D5CDD505-2E9C-101B-9397-08002B2CF9AE}" pid="3" name="MediaServiceImageTags">
    <vt:lpwstr/>
  </property>
</Properties>
</file>